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8" r:id="rId4"/>
    <p:sldId id="301" r:id="rId6"/>
    <p:sldId id="302" r:id="rId7"/>
    <p:sldId id="341" r:id="rId8"/>
    <p:sldId id="303" r:id="rId9"/>
    <p:sldId id="305" r:id="rId10"/>
    <p:sldId id="306" r:id="rId11"/>
    <p:sldId id="269" r:id="rId12"/>
    <p:sldId id="270" r:id="rId13"/>
    <p:sldId id="321" r:id="rId14"/>
    <p:sldId id="282" r:id="rId15"/>
    <p:sldId id="288" r:id="rId16"/>
    <p:sldId id="265" r:id="rId17"/>
    <p:sldId id="285" r:id="rId18"/>
    <p:sldId id="309" r:id="rId19"/>
    <p:sldId id="335" r:id="rId20"/>
    <p:sldId id="362" r:id="rId21"/>
    <p:sldId id="364" r:id="rId22"/>
    <p:sldId id="365" r:id="rId23"/>
    <p:sldId id="361"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ck_blank">
    <p:spTree>
      <p:nvGrpSpPr>
        <p:cNvPr id="1" name=""/>
        <p:cNvGrpSpPr/>
        <p:nvPr/>
      </p:nvGrpSpPr>
      <p:grpSpPr>
        <a:xfrm>
          <a:off x="0" y="0"/>
          <a:ext cx="0" cy="0"/>
          <a:chOff x="0" y="0"/>
          <a:chExt cx="0" cy="0"/>
        </a:xfrm>
      </p:grpSpPr>
      <p:sp>
        <p:nvSpPr>
          <p:cNvPr id="11" name="Номер слайда"/>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 Cover_page_blank">
    <p:bg>
      <p:bgPr>
        <a:solidFill>
          <a:srgbClr val="FFFFFF"/>
        </a:solidFill>
        <a:effectLst/>
      </p:bgPr>
    </p:bg>
    <p:spTree>
      <p:nvGrpSpPr>
        <p:cNvPr id="1" name=""/>
        <p:cNvGrpSpPr/>
        <p:nvPr/>
      </p:nvGrpSpPr>
      <p:grpSpPr>
        <a:xfrm>
          <a:off x="0" y="0"/>
          <a:ext cx="0" cy="0"/>
          <a:chOff x="0" y="0"/>
          <a:chExt cx="0" cy="0"/>
        </a:xfrm>
      </p:grpSpPr>
      <p:pic>
        <p:nvPicPr>
          <p:cNvPr id="90" name="Изображение" descr="Изображение"/>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91"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92"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 Cover_w/ang.Image">
    <p:bg>
      <p:bgPr>
        <a:solidFill>
          <a:srgbClr val="5E5E5E"/>
        </a:solidFill>
        <a:effectLst/>
      </p:bgPr>
    </p:bg>
    <p:spTree>
      <p:nvGrpSpPr>
        <p:cNvPr id="1" name=""/>
        <p:cNvGrpSpPr/>
        <p:nvPr/>
      </p:nvGrpSpPr>
      <p:grpSpPr>
        <a:xfrm>
          <a:off x="0" y="0"/>
          <a:ext cx="0" cy="0"/>
          <a:chOff x="0" y="0"/>
          <a:chExt cx="0" cy="0"/>
        </a:xfrm>
      </p:grpSpPr>
      <p:pic>
        <p:nvPicPr>
          <p:cNvPr id="99" name="Изображение" descr="Изображение"/>
          <p:cNvPicPr>
            <a:picLocks noChangeAspect="1"/>
          </p:cNvPicPr>
          <p:nvPr/>
        </p:nvPicPr>
        <p:blipFill>
          <a:blip r:embed="rId2"/>
          <a:stretch>
            <a:fillRect/>
          </a:stretch>
        </p:blipFill>
        <p:spPr>
          <a:xfrm>
            <a:off x="-6962" y="0"/>
            <a:ext cx="21400724" cy="13716000"/>
          </a:xfrm>
          <a:prstGeom prst="rect">
            <a:avLst/>
          </a:prstGeom>
          <a:ln w="12700">
            <a:miter lim="400000"/>
            <a:headEnd/>
            <a:tailEnd/>
          </a:ln>
        </p:spPr>
      </p:pic>
      <p:pic>
        <p:nvPicPr>
          <p:cNvPr id="100"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0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 Cover_w/image_sq">
    <p:bg>
      <p:bgPr>
        <a:solidFill>
          <a:srgbClr val="5E5E5E"/>
        </a:solidFill>
        <a:effectLst/>
      </p:bgPr>
    </p:bg>
    <p:spTree>
      <p:nvGrpSpPr>
        <p:cNvPr id="1" name=""/>
        <p:cNvGrpSpPr/>
        <p:nvPr/>
      </p:nvGrpSpPr>
      <p:grpSpPr>
        <a:xfrm>
          <a:off x="0" y="0"/>
          <a:ext cx="0" cy="0"/>
          <a:chOff x="0" y="0"/>
          <a:chExt cx="0" cy="0"/>
        </a:xfrm>
      </p:grpSpPr>
      <p:pic>
        <p:nvPicPr>
          <p:cNvPr id="108" name="Изображение" descr="Изображение"/>
          <p:cNvPicPr>
            <a:picLocks noChangeAspect="1"/>
          </p:cNvPicPr>
          <p:nvPr/>
        </p:nvPicPr>
        <p:blipFill>
          <a:blip r:embed="rId2"/>
          <a:stretch>
            <a:fillRect/>
          </a:stretch>
        </p:blipFill>
        <p:spPr>
          <a:xfrm>
            <a:off x="7277" y="0"/>
            <a:ext cx="12533046" cy="13716000"/>
          </a:xfrm>
          <a:prstGeom prst="rect">
            <a:avLst/>
          </a:prstGeom>
          <a:ln w="12700">
            <a:miter lim="400000"/>
            <a:headEnd/>
            <a:tailEnd/>
          </a:ln>
        </p:spPr>
      </p:pic>
      <p:pic>
        <p:nvPicPr>
          <p:cNvPr id="10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11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Заголовок">
    <p:spTree>
      <p:nvGrpSpPr>
        <p:cNvPr id="1" name=""/>
        <p:cNvGrpSpPr/>
        <p:nvPr/>
      </p:nvGrpSpPr>
      <p:grpSpPr>
        <a:xfrm>
          <a:off x="0" y="0"/>
          <a:ext cx="0" cy="0"/>
          <a:chOff x="0" y="0"/>
          <a:chExt cx="0" cy="0"/>
        </a:xfrm>
      </p:grpSpPr>
      <p:sp>
        <p:nvSpPr>
          <p:cNvPr id="11" name="Автор и дата"/>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sz="3600" b="1"/>
            </a:lvl1pPr>
          </a:lstStyle>
          <a:p>
            <a:r>
              <a:t>Автор и дата</a:t>
            </a:r>
          </a:p>
        </p:txBody>
      </p:sp>
      <p:sp>
        <p:nvSpPr>
          <p:cNvPr id="12" name="Заголовок презентации"/>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Заголовок презентации</a:t>
            </a:r>
          </a:p>
        </p:txBody>
      </p:sp>
      <p:sp>
        <p:nvSpPr>
          <p:cNvPr id="13" name="Уровень текста 1…"/>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Подзаголовок презентации</a:t>
            </a:r>
          </a:p>
          <a:p>
            <a:pPr lvl="1"/>
          </a:p>
          <a:p>
            <a:pPr lvl="2"/>
          </a:p>
          <a:p>
            <a:pPr lvl="3"/>
          </a:p>
          <a:p>
            <a:pPr lvl="4"/>
          </a:p>
        </p:txBody>
      </p:sp>
      <p:sp>
        <p:nvSpPr>
          <p:cNvPr id="14" name="Номер слайда"/>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mage_Slide">
    <p:bg>
      <p:bgPr>
        <a:solidFill>
          <a:srgbClr val="000000"/>
        </a:solidFill>
        <a:effectLst/>
      </p:bgPr>
    </p:bg>
    <p:spTree>
      <p:nvGrpSpPr>
        <p:cNvPr id="1" name=""/>
        <p:cNvGrpSpPr/>
        <p:nvPr/>
      </p:nvGrpSpPr>
      <p:grpSpPr>
        <a:xfrm>
          <a:off x="0" y="0"/>
          <a:ext cx="0" cy="0"/>
          <a:chOff x="0" y="0"/>
          <a:chExt cx="0" cy="0"/>
        </a:xfrm>
      </p:grpSpPr>
      <p:pic>
        <p:nvPicPr>
          <p:cNvPr id="18" name="Изображение" descr="Изображение"/>
          <p:cNvPicPr>
            <a:picLocks noChangeAspect="1"/>
          </p:cNvPicPr>
          <p:nvPr/>
        </p:nvPicPr>
        <p:blipFill>
          <a:blip r:embed="rId2"/>
          <a:srcRect l="18732"/>
          <a:stretch>
            <a:fillRect/>
          </a:stretch>
        </p:blipFill>
        <p:spPr>
          <a:xfrm flipH="1">
            <a:off x="10657089" y="0"/>
            <a:ext cx="10393162" cy="13716001"/>
          </a:xfrm>
          <a:prstGeom prst="rect">
            <a:avLst/>
          </a:prstGeom>
          <a:ln w="12700">
            <a:miter lim="400000"/>
            <a:headEnd/>
            <a:tailEnd/>
          </a:ln>
        </p:spPr>
      </p:pic>
      <p:pic>
        <p:nvPicPr>
          <p:cNvPr id="19" name="Изображение" descr="Изображение"/>
          <p:cNvPicPr>
            <a:picLocks noChangeAspect="1"/>
          </p:cNvPicPr>
          <p:nvPr/>
        </p:nvPicPr>
        <p:blipFill>
          <a:blip r:embed="rId3"/>
          <a:srcRect r="25608"/>
          <a:stretch>
            <a:fillRect/>
          </a:stretch>
        </p:blipFill>
        <p:spPr>
          <a:xfrm>
            <a:off x="11417139" y="12700"/>
            <a:ext cx="12981203" cy="13716000"/>
          </a:xfrm>
          <a:prstGeom prst="rect">
            <a:avLst/>
          </a:prstGeom>
          <a:ln w="12700">
            <a:miter lim="400000"/>
            <a:headEnd/>
            <a:tailEnd/>
          </a:ln>
        </p:spPr>
      </p:pic>
      <p:pic>
        <p:nvPicPr>
          <p:cNvPr id="20" name="Изображение" descr="Изображение"/>
          <p:cNvPicPr>
            <a:picLocks noChangeAspect="1"/>
          </p:cNvPicPr>
          <p:nvPr/>
        </p:nvPicPr>
        <p:blipFill>
          <a:blip r:embed="rId4"/>
          <a:stretch>
            <a:fillRect/>
          </a:stretch>
        </p:blipFill>
        <p:spPr>
          <a:xfrm>
            <a:off x="1491970" y="940539"/>
            <a:ext cx="3301400" cy="809619"/>
          </a:xfrm>
          <a:prstGeom prst="rect">
            <a:avLst/>
          </a:prstGeom>
          <a:ln w="12700">
            <a:miter lim="400000"/>
            <a:headEnd/>
            <a:tailEnd/>
          </a:ln>
        </p:spPr>
      </p:pic>
      <p:sp>
        <p:nvSpPr>
          <p:cNvPr id="21"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ner_page">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28" name="Изображение" descr="Изображение"/>
          <p:cNvPicPr>
            <a:picLocks noChangeAspect="1"/>
          </p:cNvPicPr>
          <p:nvPr/>
        </p:nvPicPr>
        <p:blipFill>
          <a:blip r:embed="rId2"/>
          <a:srcRect l="18732"/>
          <a:stretch>
            <a:fillRect/>
          </a:stretch>
        </p:blipFill>
        <p:spPr>
          <a:xfrm>
            <a:off x="27188" y="0"/>
            <a:ext cx="10393162" cy="13716001"/>
          </a:xfrm>
          <a:prstGeom prst="rect">
            <a:avLst/>
          </a:prstGeom>
          <a:ln w="12700">
            <a:miter lim="400000"/>
            <a:headEnd/>
            <a:tailEnd/>
          </a:ln>
        </p:spPr>
      </p:pic>
      <p:pic>
        <p:nvPicPr>
          <p:cNvPr id="29"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0"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nner_page_5">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37" name="Изображение" descr="Изображение"/>
          <p:cNvPicPr>
            <a:picLocks noChangeAspect="1"/>
          </p:cNvPicPr>
          <p:nvPr/>
        </p:nvPicPr>
        <p:blipFill>
          <a:blip r:embed="rId2"/>
          <a:srcRect l="49333"/>
          <a:stretch>
            <a:fillRect/>
          </a:stretch>
        </p:blipFill>
        <p:spPr>
          <a:xfrm>
            <a:off x="-9014" y="0"/>
            <a:ext cx="6479664" cy="13716000"/>
          </a:xfrm>
          <a:prstGeom prst="rect">
            <a:avLst/>
          </a:prstGeom>
          <a:ln w="12700">
            <a:miter lim="400000"/>
            <a:headEnd/>
            <a:tailEnd/>
          </a:ln>
        </p:spPr>
      </p:pic>
      <p:pic>
        <p:nvPicPr>
          <p:cNvPr id="38"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39"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nner_page_2">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46"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47" name="Изображение" descr="Изображение"/>
          <p:cNvPicPr>
            <a:picLocks noChangeAspect="1"/>
          </p:cNvPicPr>
          <p:nvPr/>
        </p:nvPicPr>
        <p:blipFill>
          <a:blip r:embed="rId3"/>
          <a:srcRect l="18732"/>
          <a:stretch>
            <a:fillRect/>
          </a:stretch>
        </p:blipFill>
        <p:spPr>
          <a:xfrm flipH="1">
            <a:off x="13997189" y="0"/>
            <a:ext cx="10393162" cy="13716001"/>
          </a:xfrm>
          <a:prstGeom prst="rect">
            <a:avLst/>
          </a:prstGeom>
          <a:ln w="12700">
            <a:miter lim="400000"/>
            <a:headEnd/>
            <a:tailEnd/>
          </a:ln>
        </p:spPr>
      </p:pic>
      <p:sp>
        <p:nvSpPr>
          <p:cNvPr id="48"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ner_page_6">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56" name="Изображение" descr="Изображение"/>
          <p:cNvPicPr>
            <a:picLocks noChangeAspect="1"/>
          </p:cNvPicPr>
          <p:nvPr/>
        </p:nvPicPr>
        <p:blipFill>
          <a:blip r:embed="rId3"/>
          <a:srcRect l="53263"/>
          <a:stretch>
            <a:fillRect/>
          </a:stretch>
        </p:blipFill>
        <p:spPr>
          <a:xfrm flipH="1">
            <a:off x="18391389" y="0"/>
            <a:ext cx="5977084" cy="13716000"/>
          </a:xfrm>
          <a:prstGeom prst="rect">
            <a:avLst/>
          </a:prstGeom>
          <a:ln w="12700">
            <a:miter lim="400000"/>
            <a:headEnd/>
            <a:tailEnd/>
          </a:ln>
        </p:spPr>
      </p:pic>
      <p:sp>
        <p:nvSpPr>
          <p:cNvPr id="57"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ilver_Sand_Gradient">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64"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65"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ner_page_3">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72"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73" name="Изображение" descr="Изображение"/>
          <p:cNvPicPr>
            <a:picLocks noChangeAspect="1"/>
          </p:cNvPicPr>
          <p:nvPr/>
        </p:nvPicPr>
        <p:blipFill>
          <a:blip r:embed="rId3"/>
          <a:stretch>
            <a:fillRect/>
          </a:stretch>
        </p:blipFill>
        <p:spPr>
          <a:xfrm>
            <a:off x="0" y="8322230"/>
            <a:ext cx="24384000" cy="5402740"/>
          </a:xfrm>
          <a:prstGeom prst="rect">
            <a:avLst/>
          </a:prstGeom>
          <a:ln w="12700">
            <a:miter lim="400000"/>
            <a:headEnd/>
            <a:tailEnd/>
          </a:ln>
        </p:spPr>
      </p:pic>
      <p:sp>
        <p:nvSpPr>
          <p:cNvPr id="74"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nner_page_4">
    <p:bg>
      <p:bgPr>
        <a:gradFill flip="none" rotWithShape="1">
          <a:gsLst>
            <a:gs pos="0">
              <a:srgbClr val="232C33"/>
            </a:gs>
            <a:gs pos="100000">
              <a:srgbClr val="525C64"/>
            </a:gs>
          </a:gsLst>
          <a:lin ang="5400000" scaled="0"/>
        </a:gradFill>
        <a:effectLst/>
      </p:bgPr>
    </p:bg>
    <p:spTree>
      <p:nvGrpSpPr>
        <p:cNvPr id="1" name=""/>
        <p:cNvGrpSpPr/>
        <p:nvPr/>
      </p:nvGrpSpPr>
      <p:grpSpPr>
        <a:xfrm>
          <a:off x="0" y="0"/>
          <a:ext cx="0" cy="0"/>
          <a:chOff x="0" y="0"/>
          <a:chExt cx="0" cy="0"/>
        </a:xfrm>
      </p:grpSpPr>
      <p:pic>
        <p:nvPicPr>
          <p:cNvPr id="81" name="Изображение" descr="Изображение"/>
          <p:cNvPicPr>
            <a:picLocks noChangeAspect="1"/>
          </p:cNvPicPr>
          <p:nvPr/>
        </p:nvPicPr>
        <p:blipFill>
          <a:blip r:embed="rId2"/>
          <a:stretch>
            <a:fillRect/>
          </a:stretch>
        </p:blipFill>
        <p:spPr>
          <a:xfrm>
            <a:off x="-1" y="4428"/>
            <a:ext cx="24384001" cy="5223544"/>
          </a:xfrm>
          <a:prstGeom prst="rect">
            <a:avLst/>
          </a:prstGeom>
          <a:ln w="12700">
            <a:miter lim="400000"/>
            <a:headEnd/>
            <a:tailEnd/>
          </a:ln>
        </p:spPr>
      </p:pic>
      <p:pic>
        <p:nvPicPr>
          <p:cNvPr id="82" name="Изображение" descr="Изображение"/>
          <p:cNvPicPr>
            <a:picLocks noChangeAspect="1"/>
          </p:cNvPicPr>
          <p:nvPr/>
        </p:nvPicPr>
        <p:blipFill>
          <a:blip r:embed="rId3"/>
          <a:stretch>
            <a:fillRect/>
          </a:stretch>
        </p:blipFill>
        <p:spPr>
          <a:xfrm>
            <a:off x="1491970" y="940539"/>
            <a:ext cx="3301400" cy="809619"/>
          </a:xfrm>
          <a:prstGeom prst="rect">
            <a:avLst/>
          </a:prstGeom>
          <a:ln w="12700">
            <a:miter lim="400000"/>
            <a:headEnd/>
            <a:tailEnd/>
          </a:ln>
        </p:spPr>
      </p:pic>
      <p:sp>
        <p:nvSpPr>
          <p:cNvPr id="83" name="Номер слайда"/>
          <p:cNvSpPr txBox="1"/>
          <p:nvPr>
            <p:ph type="sldNum" sz="quarter" idx="2"/>
          </p:nvPr>
        </p:nvSpPr>
        <p:spPr>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слайда"/>
          <p:cNvSpPr txBox="1"/>
          <p:nvPr>
            <p:ph type="title" hasCustomPrompt="1"/>
          </p:nvPr>
        </p:nvSpPr>
        <p:spPr>
          <a:xfrm>
            <a:off x="1206500" y="1079500"/>
            <a:ext cx="21971000" cy="1435100"/>
          </a:xfrm>
          <a:prstGeom prst="rect">
            <a:avLst/>
          </a:prstGeom>
          <a:ln w="12700">
            <a:miter lim="400000"/>
          </a:ln>
        </p:spPr>
        <p:txBody>
          <a:bodyPr lIns="50800" tIns="50800" rIns="50800" bIns="50800">
            <a:normAutofit/>
          </a:bodyPr>
          <a:lstStyle/>
          <a:p>
            <a:r>
              <a:t>Заголовок слайда</a:t>
            </a:r>
          </a:p>
        </p:txBody>
      </p:sp>
      <p:sp>
        <p:nvSpPr>
          <p:cNvPr id="3" name="Уровень текста 1…"/>
          <p:cNvSpPr txBox="1"/>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Текст пункта на слайде</a:t>
            </a:r>
          </a:p>
          <a:p>
            <a:pPr lvl="1"/>
          </a:p>
          <a:p>
            <a:pPr lvl="2"/>
          </a:p>
          <a:p>
            <a:pPr lvl="3"/>
          </a:p>
          <a:p>
            <a:pPr lvl="4"/>
          </a:p>
        </p:txBody>
      </p:sp>
      <p:sp>
        <p:nvSpPr>
          <p:cNvPr id="4" name="Номер слайда"/>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FFFFF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tif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png"/><Relationship Id="rId1" Type="http://schemas.openxmlformats.org/officeDocument/2006/relationships/image" Target="../media/image4.tif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4.tiff"/></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1.tiff"/><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2.png"/><Relationship Id="rId2" Type="http://schemas.openxmlformats.org/officeDocument/2006/relationships/image" Target="../media/image1.tiff"/><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3.png"/><Relationship Id="rId2" Type="http://schemas.openxmlformats.org/officeDocument/2006/relationships/image" Target="../media/image1.tiff"/><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4.png"/><Relationship Id="rId2" Type="http://schemas.openxmlformats.org/officeDocument/2006/relationships/image" Target="../media/image1.tiff"/><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png"/><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image" Target="../media/image1.tif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tiff"/><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0.jpeg"/><Relationship Id="rId2" Type="http://schemas.openxmlformats.org/officeDocument/2006/relationships/image" Target="../media/image3.tiff"/><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Изображение" descr="Изображение"/>
          <p:cNvPicPr>
            <a:picLocks noChangeAspect="1"/>
          </p:cNvPicPr>
          <p:nvPr/>
        </p:nvPicPr>
        <p:blipFill>
          <a:blip r:embed="rId1"/>
          <a:srcRect l="3607"/>
          <a:stretch>
            <a:fillRect/>
          </a:stretch>
        </p:blipFill>
        <p:spPr>
          <a:xfrm>
            <a:off x="9910902" y="2588551"/>
            <a:ext cx="16632233" cy="11121606"/>
          </a:xfrm>
          <a:prstGeom prst="rect">
            <a:avLst/>
          </a:prstGeom>
          <a:ln w="12700">
            <a:miter lim="400000"/>
            <a:headEnd/>
            <a:tailEnd/>
          </a:ln>
        </p:spPr>
      </p:pic>
      <p:sp>
        <p:nvSpPr>
          <p:cNvPr id="120" name="Presentation Title"/>
          <p:cNvSpPr txBox="1"/>
          <p:nvPr/>
        </p:nvSpPr>
        <p:spPr>
          <a:xfrm>
            <a:off x="1544373" y="3828098"/>
            <a:ext cx="8397772" cy="1640205"/>
          </a:xfrm>
          <a:prstGeom prst="rect">
            <a:avLst/>
          </a:prstGeom>
          <a:ln w="12700">
            <a:miter lim="400000"/>
          </a:ln>
        </p:spPr>
        <p:txBody>
          <a:bodyPr lIns="50800" tIns="50800" rIns="50800" bIns="50800" anchor="ctr">
            <a:spAutoFit/>
          </a:bodyPr>
          <a:lstStyle/>
          <a:p>
            <a:pPr algn="l">
              <a:defRPr sz="10000" b="1">
                <a:solidFill>
                  <a:srgbClr val="FFFFFF"/>
                </a:solidFill>
              </a:defRPr>
            </a:pPr>
            <a:r>
              <a:rPr lang="en-US" altLang="zh-CN">
                <a:sym typeface="+mn-ea"/>
              </a:rPr>
              <a:t>Zeitgeist</a:t>
            </a:r>
            <a:endParaRPr lang="en-US" altLang="zh-CN">
              <a:sym typeface="+mn-ea"/>
            </a:endParaRPr>
          </a:p>
        </p:txBody>
      </p:sp>
      <p:sp>
        <p:nvSpPr>
          <p:cNvPr id="121" name="Presentation Subtitle"/>
          <p:cNvSpPr txBox="1"/>
          <p:nvPr/>
        </p:nvSpPr>
        <p:spPr>
          <a:xfrm>
            <a:off x="1544373" y="5991225"/>
            <a:ext cx="8397772" cy="2594610"/>
          </a:xfrm>
          <a:prstGeom prst="rect">
            <a:avLst/>
          </a:prstGeom>
          <a:ln w="12700">
            <a:miter lim="400000"/>
          </a:ln>
        </p:spPr>
        <p:txBody>
          <a:bodyPr wrap="square" lIns="50800" tIns="50800" rIns="50800" bIns="50800" anchor="ctr">
            <a:spAutoFit/>
          </a:bodyPr>
          <a:lstStyle>
            <a:lvl1pPr algn="l">
              <a:defRPr sz="4000" b="1">
                <a:solidFill>
                  <a:srgbClr val="FFFFFF"/>
                </a:solidFill>
              </a:defRPr>
            </a:lvl1pPr>
          </a:lstStyle>
          <a:p>
            <a:r>
              <a:rPr lang="en-US" sz="5400">
                <a:sym typeface="+mn-ea"/>
              </a:rPr>
              <a:t>A</a:t>
            </a:r>
            <a:r>
              <a:rPr sz="5400">
                <a:sym typeface="+mn-ea"/>
              </a:rPr>
              <a:t>n evolving blockchain for prediction markets and futarchy</a:t>
            </a:r>
            <a:endParaRPr lang="zh-CN" altLang="en-US" sz="54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Prediction Markets</a:t>
            </a:r>
            <a:endParaRPr lang="en-US" altLang="zh-CN" sz="5400">
              <a:latin typeface="微软雅黑" panose="020B0503020204020204" charset="-122"/>
              <a:ea typeface="微软雅黑" panose="020B0503020204020204" charset="-122"/>
            </a:endParaRPr>
          </a:p>
        </p:txBody>
      </p:sp>
      <p:sp>
        <p:nvSpPr>
          <p:cNvPr id="158" name="Built on Substrate, Ready for Polkadot"/>
          <p:cNvSpPr txBox="1"/>
          <p:nvPr/>
        </p:nvSpPr>
        <p:spPr>
          <a:xfrm>
            <a:off x="11285855" y="3356293"/>
            <a:ext cx="12043410" cy="6744335"/>
          </a:xfrm>
          <a:prstGeom prst="rect">
            <a:avLst/>
          </a:prstGeom>
          <a:ln w="12700">
            <a:miter lim="400000"/>
          </a:ln>
        </p:spPr>
        <p:txBody>
          <a:bodyPr wrap="square" lIns="50800" tIns="50800" rIns="50800" bIns="50800" anchor="ctr">
            <a:spAutoFit/>
          </a:bodyPr>
          <a:lstStyle>
            <a:lvl1pPr algn="l">
              <a:defRPr sz="3500" b="1">
                <a:solidFill>
                  <a:srgbClr val="B5C1CA"/>
                </a:solidFill>
              </a:defRPr>
            </a:lvl1pPr>
          </a:lstStyle>
          <a:p>
            <a:pPr marL="457200" indent="-457200">
              <a:lnSpc>
                <a:spcPct val="120000"/>
              </a:lnSpc>
              <a:buFont typeface="Arial" panose="020B0604020202020204" pitchFamily="34" charset="0"/>
              <a:buChar char="•"/>
            </a:pPr>
            <a:r>
              <a:rPr lang="en-US" sz="3600">
                <a:latin typeface="微软雅黑" panose="020B0503020204020204" charset="-122"/>
                <a:ea typeface="微软雅黑" panose="020B0503020204020204" charset="-122"/>
                <a:cs typeface="微软雅黑" panose="020B0503020204020204" charset="-122"/>
              </a:rPr>
              <a:t>Markets that trade the outcomes of future events</a:t>
            </a:r>
            <a:endParaRPr lang="en-US"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endParaRPr lang="zh-CN" altLang="en-US"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r>
              <a:rPr lang="en-US" altLang="zh-CN" sz="3600">
                <a:latin typeface="微软雅黑" panose="020B0503020204020204" charset="-122"/>
                <a:ea typeface="微软雅黑" panose="020B0503020204020204" charset="-122"/>
                <a:cs typeface="微软雅黑" panose="020B0503020204020204" charset="-122"/>
              </a:rPr>
              <a:t>They are infomation aggregation mahchines, the demonstrate the collective wisdom of participants</a:t>
            </a: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r>
              <a:rPr lang="en-US" altLang="zh-CN" sz="3600">
                <a:latin typeface="微软雅黑" panose="020B0503020204020204" charset="-122"/>
                <a:ea typeface="微软雅黑" panose="020B0503020204020204" charset="-122"/>
                <a:cs typeface="微软雅黑" panose="020B0503020204020204" charset="-122"/>
              </a:rPr>
              <a:t>They provide incentive for information to emerge</a:t>
            </a: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endParaRPr lang="en-US" altLang="zh-CN" sz="3600">
              <a:latin typeface="微软雅黑" panose="020B0503020204020204" charset="-122"/>
              <a:ea typeface="微软雅黑" panose="020B0503020204020204" charset="-122"/>
              <a:cs typeface="微软雅黑" panose="020B0503020204020204" charset="-122"/>
            </a:endParaRPr>
          </a:p>
          <a:p>
            <a:pPr marL="457200" indent="-457200">
              <a:lnSpc>
                <a:spcPct val="120000"/>
              </a:lnSpc>
              <a:buFont typeface="Arial" panose="020B0604020202020204" pitchFamily="34" charset="0"/>
              <a:buChar char="•"/>
            </a:pPr>
            <a:r>
              <a:rPr lang="en-US" altLang="zh-CN" sz="3600">
                <a:latin typeface="微软雅黑" panose="020B0503020204020204" charset="-122"/>
                <a:ea typeface="微软雅黑" panose="020B0503020204020204" charset="-122"/>
                <a:cs typeface="微软雅黑" panose="020B0503020204020204" charset="-122"/>
              </a:rPr>
              <a:t>Quick to adapt to new information, hard to manipulate</a:t>
            </a:r>
            <a:endParaRPr lang="en-US" altLang="zh-CN" sz="36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11350678" y="495935"/>
            <a:ext cx="10926754" cy="93218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Prediction Markets</a:t>
            </a:r>
            <a:endParaRPr lang="en-US" altLang="zh-CN" sz="5400">
              <a:latin typeface="微软雅黑" panose="020B0503020204020204" charset="-122"/>
              <a:ea typeface="微软雅黑" panose="020B0503020204020204" charset="-122"/>
            </a:endParaRPr>
          </a:p>
        </p:txBody>
      </p:sp>
      <p:sp>
        <p:nvSpPr>
          <p:cNvPr id="3" name="Text Box 2"/>
          <p:cNvSpPr txBox="1"/>
          <p:nvPr/>
        </p:nvSpPr>
        <p:spPr>
          <a:xfrm>
            <a:off x="1247775" y="2789238"/>
            <a:ext cx="16080740" cy="29940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1. </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Binary Markets</a:t>
            </a:r>
            <a:endParaRPr kumimoji="0" lang="zh-CN" alt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en-US" altLang="zh-CN" sz="3200" b="1">
                <a:solidFill>
                  <a:schemeClr val="bg1"/>
                </a:solidFill>
                <a:ea typeface="宋体" panose="02010600030101010101" pitchFamily="2" charset="-122"/>
                <a:sym typeface="+mn-ea"/>
              </a:rPr>
              <a:t>T</a:t>
            </a:r>
            <a:r>
              <a:rPr lang="zh-CN" altLang="en-US" sz="3200" b="1">
                <a:solidFill>
                  <a:schemeClr val="bg1"/>
                </a:solidFill>
                <a:ea typeface="宋体" panose="02010600030101010101" pitchFamily="2" charset="-122"/>
                <a:sym typeface="+mn-ea"/>
              </a:rPr>
              <a:t>here are only two possible</a:t>
            </a:r>
            <a:r>
              <a:rPr lang="en-US" altLang="zh-CN" sz="3200" b="1">
                <a:solidFill>
                  <a:schemeClr val="bg1"/>
                </a:solidFill>
                <a:ea typeface="宋体" panose="02010600030101010101" pitchFamily="2" charset="-122"/>
                <a:sym typeface="+mn-ea"/>
              </a:rPr>
              <a:t> outcomes in a</a:t>
            </a:r>
            <a:r>
              <a:rPr lang="zh-CN" altLang="en-US" sz="3200" b="1">
                <a:solidFill>
                  <a:schemeClr val="bg1"/>
                </a:solidFill>
                <a:ea typeface="宋体" panose="02010600030101010101" pitchFamily="2" charset="-122"/>
                <a:sym typeface="+mn-ea"/>
              </a:rPr>
              <a:t> prediction market.</a:t>
            </a:r>
            <a:endParaRPr lang="zh-CN" altLang="en-US" sz="3200" b="1">
              <a:solidFill>
                <a:schemeClr val="bg1"/>
              </a:solidFill>
              <a:ea typeface="宋体" panose="02010600030101010101" pitchFamily="2" charset="-122"/>
              <a:sym typeface="+mn-ea"/>
            </a:endParaRPr>
          </a:p>
          <a:p>
            <a:pPr algn="just">
              <a:spcAft>
                <a:spcPts val="1200"/>
              </a:spcAft>
            </a:pPr>
            <a:endParaRPr lang="zh-CN" altLang="en-US" sz="3200" noProof="1">
              <a:solidFill>
                <a:schemeClr val="tx1">
                  <a:lumMod val="65000"/>
                  <a:lumOff val="35000"/>
                </a:schemeClr>
              </a:solidFill>
              <a:ea typeface="宋体" panose="02010600030101010101" pitchFamily="2" charset="-122"/>
            </a:endParaRPr>
          </a:p>
          <a:p>
            <a:pPr algn="just">
              <a:spcAft>
                <a:spcPts val="1200"/>
              </a:spcAft>
            </a:pPr>
            <a:r>
              <a:rPr lang="en-US" altLang="zh-CN" sz="3200">
                <a:solidFill>
                  <a:schemeClr val="tx1">
                    <a:lumMod val="65000"/>
                    <a:lumOff val="35000"/>
                  </a:schemeClr>
                </a:solidFill>
                <a:ea typeface="宋体" panose="02010600030101010101" pitchFamily="2" charset="-122"/>
                <a:sym typeface="+mn-ea"/>
              </a:rPr>
              <a:t>  </a:t>
            </a:r>
            <a:r>
              <a:rPr lang="zh-CN" altLang="en-US" sz="3200">
                <a:solidFill>
                  <a:schemeClr val="bg1"/>
                </a:solidFill>
                <a:ea typeface="宋体" panose="02010600030101010101" pitchFamily="2" charset="-122"/>
                <a:sym typeface="+mn-ea"/>
              </a:rPr>
              <a:t>Will Joe Biden win the President of the United States?</a:t>
            </a:r>
            <a:r>
              <a:rPr lang="en-US" altLang="zh-CN" sz="3200">
                <a:solidFill>
                  <a:schemeClr val="bg1"/>
                </a:solidFill>
                <a:ea typeface="宋体" panose="02010600030101010101" pitchFamily="2" charset="-122"/>
                <a:sym typeface="+mn-ea"/>
              </a:rPr>
              <a:t>		</a:t>
            </a:r>
            <a:r>
              <a:rPr lang="en-US" altLang="zh-CN" sz="3200">
                <a:solidFill>
                  <a:srgbClr val="FF0000"/>
                </a:solidFill>
                <a:ea typeface="宋体" panose="02010600030101010101" pitchFamily="2" charset="-122"/>
                <a:sym typeface="+mn-ea"/>
              </a:rPr>
              <a:t>Yes/No</a:t>
            </a:r>
            <a:endParaRPr lang="en-US" altLang="zh-CN" sz="3200">
              <a:solidFill>
                <a:srgbClr val="FF0000"/>
              </a:solidFill>
              <a:ea typeface="宋体" panose="02010600030101010101" pitchFamily="2" charset="-122"/>
              <a:sym typeface="+mn-ea"/>
            </a:endParaRPr>
          </a:p>
        </p:txBody>
      </p:sp>
      <p:sp>
        <p:nvSpPr>
          <p:cNvPr id="2" name="Text Box 2"/>
          <p:cNvSpPr txBox="1"/>
          <p:nvPr/>
        </p:nvSpPr>
        <p:spPr>
          <a:xfrm>
            <a:off x="1231265" y="6647498"/>
            <a:ext cx="20075525" cy="29940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2. </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Scalar Markets</a:t>
            </a:r>
            <a:endParaRPr kumimoji="0" lang="zh-CN" alt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The result</a:t>
            </a:r>
            <a:r>
              <a:rPr lang="en-US" altLang="zh-CN" sz="3200" b="1">
                <a:solidFill>
                  <a:schemeClr val="bg1"/>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of</a:t>
            </a:r>
            <a:r>
              <a:rPr lang="en-US" altLang="zh-CN" sz="3200" b="1">
                <a:solidFill>
                  <a:schemeClr val="bg1"/>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predicti</a:t>
            </a:r>
            <a:r>
              <a:rPr lang="en-US" altLang="zh-CN" sz="3200" b="1">
                <a:solidFill>
                  <a:schemeClr val="bg1"/>
                </a:solidFill>
                <a:ea typeface="宋体" panose="02010600030101010101" pitchFamily="2" charset="-122"/>
                <a:sym typeface="+mn-ea"/>
              </a:rPr>
              <a:t>on</a:t>
            </a:r>
            <a:r>
              <a:rPr lang="zh-CN" altLang="en-US" sz="3200" b="1">
                <a:solidFill>
                  <a:schemeClr val="bg1"/>
                </a:solidFill>
                <a:ea typeface="宋体" panose="02010600030101010101" pitchFamily="2" charset="-122"/>
                <a:sym typeface="+mn-ea"/>
              </a:rPr>
              <a:t> market</a:t>
            </a:r>
            <a:r>
              <a:rPr lang="en-US" altLang="zh-CN" sz="3200" b="1">
                <a:solidFill>
                  <a:schemeClr val="bg1"/>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is a</a:t>
            </a:r>
            <a:r>
              <a:rPr lang="zh-CN" altLang="en-US" sz="3200" b="1">
                <a:solidFill>
                  <a:schemeClr val="bg1"/>
                </a:solidFill>
                <a:ea typeface="宋体" panose="02010600030101010101" pitchFamily="2" charset="-122"/>
                <a:sym typeface="+mn-ea"/>
              </a:rPr>
              <a:t> specific values.</a:t>
            </a:r>
            <a:endParaRPr lang="zh-CN" altLang="en-US" sz="3200" b="1">
              <a:solidFill>
                <a:schemeClr val="bg1"/>
              </a:solidFill>
              <a:ea typeface="宋体" panose="02010600030101010101" pitchFamily="2" charset="-122"/>
              <a:sym typeface="+mn-ea"/>
            </a:endParaRPr>
          </a:p>
          <a:p>
            <a:pPr algn="just">
              <a:spcAft>
                <a:spcPts val="1200"/>
              </a:spcAft>
            </a:pPr>
            <a:endParaRPr lang="zh-CN" altLang="en-US" sz="3200" b="1" noProof="1">
              <a:solidFill>
                <a:schemeClr val="bg1"/>
              </a:solidFill>
              <a:ea typeface="宋体" panose="02010600030101010101" pitchFamily="2" charset="-122"/>
            </a:endParaRPr>
          </a:p>
          <a:p>
            <a:pPr algn="just">
              <a:spcAft>
                <a:spcPts val="1200"/>
              </a:spcAft>
            </a:pPr>
            <a:r>
              <a:rPr lang="en-US" altLang="zh-CN" sz="3200">
                <a:solidFill>
                  <a:schemeClr val="bg1"/>
                </a:solidFill>
                <a:ea typeface="宋体" panose="02010600030101010101" pitchFamily="2" charset="-122"/>
                <a:sym typeface="+mn-ea"/>
              </a:rPr>
              <a:t>  </a:t>
            </a:r>
            <a:r>
              <a:rPr sz="3200">
                <a:solidFill>
                  <a:schemeClr val="bg1"/>
                </a:solidFill>
                <a:ea typeface="宋体" panose="02010600030101010101" pitchFamily="2" charset="-122"/>
                <a:sym typeface="+mn-ea"/>
              </a:rPr>
              <a:t>The total amount of precipitation in a place in July 2021</a:t>
            </a:r>
            <a:r>
              <a:rPr lang="en-US" sz="3200">
                <a:solidFill>
                  <a:schemeClr val="bg1"/>
                </a:solidFill>
                <a:ea typeface="宋体" panose="02010600030101010101" pitchFamily="2" charset="-122"/>
                <a:sym typeface="+mn-ea"/>
              </a:rPr>
              <a:t>		 </a:t>
            </a:r>
            <a:r>
              <a:rPr lang="en-US" altLang="zh-CN" sz="3200">
                <a:solidFill>
                  <a:srgbClr val="FF0000"/>
                </a:solidFill>
                <a:ea typeface="宋体" panose="02010600030101010101" pitchFamily="2" charset="-122"/>
                <a:sym typeface="+mn-ea"/>
              </a:rPr>
              <a:t>xx millimeter</a:t>
            </a:r>
            <a:endParaRPr lang="en-US" altLang="zh-CN" sz="3200">
              <a:solidFill>
                <a:srgbClr val="FF0000"/>
              </a:solidFill>
              <a:ea typeface="宋体" panose="02010600030101010101" pitchFamily="2" charset="-122"/>
              <a:sym typeface="+mn-ea"/>
            </a:endParaRPr>
          </a:p>
        </p:txBody>
      </p:sp>
      <p:sp>
        <p:nvSpPr>
          <p:cNvPr id="4" name="Text Box 2"/>
          <p:cNvSpPr txBox="1"/>
          <p:nvPr/>
        </p:nvSpPr>
        <p:spPr>
          <a:xfrm>
            <a:off x="1231265" y="10056178"/>
            <a:ext cx="20812760" cy="3640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2438400" rtl="0" fontAlgn="auto" latinLnBrk="0" hangingPunct="0">
              <a:lnSpc>
                <a:spcPct val="120000"/>
              </a:lnSpc>
              <a:spcBef>
                <a:spcPts val="0"/>
              </a:spcBef>
              <a:spcAft>
                <a:spcPts val="0"/>
              </a:spcAft>
              <a:buClrTx/>
              <a:buSzTx/>
              <a:buFontTx/>
              <a:buNone/>
            </a:pPr>
            <a:r>
              <a:rPr kumimoji="0" lang="en-US"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3. </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Combinatorial Market</a:t>
            </a:r>
            <a:r>
              <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s</a:t>
            </a:r>
            <a:endParaRPr kumimoji="0" lang="en-US" altLang="zh-CN" sz="3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0" marR="0" indent="0" algn="l" defTabSz="2438400" rtl="0" fontAlgn="auto" latinLnBrk="0" hangingPunct="0">
              <a:lnSpc>
                <a:spcPct val="120000"/>
              </a:lnSpc>
              <a:spcBef>
                <a:spcPts val="0"/>
              </a:spcBef>
              <a:spcAft>
                <a:spcPts val="0"/>
              </a:spcAft>
              <a:buClrTx/>
              <a:buSzTx/>
              <a:buFontTx/>
              <a:buNone/>
            </a:pPr>
            <a:endParaRPr kumimoji="0" lang="en-US" i="0" u="none" strike="noStrike" cap="none" spc="0" normalizeH="0" baseline="0">
              <a:ln>
                <a:noFill/>
              </a:ln>
              <a:solidFill>
                <a:schemeClr val="bg1"/>
              </a:solidFill>
              <a:effectLst/>
              <a:uFillTx/>
              <a:latin typeface="+mn-lt"/>
              <a:ea typeface="+mn-ea"/>
              <a:cs typeface="+mn-cs"/>
              <a:sym typeface="Helvetica Neue"/>
            </a:endParaRPr>
          </a:p>
          <a:p>
            <a:pPr algn="just">
              <a:spcAft>
                <a:spcPts val="1200"/>
              </a:spcAft>
            </a:pPr>
            <a:r>
              <a:rPr lang="en-US" altLang="zh-CN" sz="3200" b="1">
                <a:solidFill>
                  <a:schemeClr val="tx1">
                    <a:lumMod val="65000"/>
                    <a:lumOff val="35000"/>
                  </a:schemeClr>
                </a:solidFill>
                <a:ea typeface="宋体" panose="02010600030101010101" pitchFamily="2" charset="-122"/>
                <a:sym typeface="+mn-ea"/>
              </a:rPr>
              <a:t>  </a:t>
            </a:r>
            <a:r>
              <a:rPr lang="zh-CN" altLang="en-US" sz="3200" b="1">
                <a:solidFill>
                  <a:schemeClr val="bg1"/>
                </a:solidFill>
                <a:ea typeface="宋体" panose="02010600030101010101" pitchFamily="2" charset="-122"/>
                <a:sym typeface="+mn-ea"/>
              </a:rPr>
              <a:t>Predictive markets where bets are made on combinations of outcomes.</a:t>
            </a:r>
            <a:endParaRPr lang="zh-CN" altLang="en-US" sz="3200" b="1">
              <a:solidFill>
                <a:schemeClr val="bg1"/>
              </a:solidFill>
              <a:ea typeface="宋体" panose="02010600030101010101" pitchFamily="2" charset="-122"/>
              <a:sym typeface="+mn-ea"/>
            </a:endParaRPr>
          </a:p>
          <a:p>
            <a:pPr algn="just">
              <a:spcAft>
                <a:spcPts val="1200"/>
              </a:spcAft>
            </a:pPr>
            <a:endParaRPr lang="zh-CN" altLang="en-US" sz="3200" b="1" noProof="1">
              <a:solidFill>
                <a:schemeClr val="bg1"/>
              </a:solidFill>
              <a:ea typeface="宋体" panose="02010600030101010101" pitchFamily="2" charset="-122"/>
            </a:endParaRPr>
          </a:p>
          <a:p>
            <a:pPr algn="just">
              <a:spcAft>
                <a:spcPts val="1200"/>
              </a:spcAft>
            </a:pPr>
            <a:r>
              <a:rPr lang="en-US" altLang="zh-CN" sz="3200">
                <a:solidFill>
                  <a:schemeClr val="bg1"/>
                </a:solidFill>
                <a:ea typeface="宋体" panose="02010600030101010101" pitchFamily="2" charset="-122"/>
                <a:sym typeface="+mn-ea"/>
              </a:rPr>
              <a:t>   </a:t>
            </a:r>
            <a:r>
              <a:rPr sz="3200">
                <a:solidFill>
                  <a:schemeClr val="bg1"/>
                </a:solidFill>
                <a:ea typeface="宋体" panose="02010600030101010101" pitchFamily="2" charset="-122"/>
                <a:sym typeface="+mn-ea"/>
              </a:rPr>
              <a:t>2021 NBA Championship</a:t>
            </a:r>
            <a:endParaRPr sz="3200">
              <a:solidFill>
                <a:schemeClr val="bg1"/>
              </a:solidFill>
              <a:ea typeface="宋体" panose="02010600030101010101" pitchFamily="2" charset="-122"/>
              <a:sym typeface="+mn-ea"/>
            </a:endParaRPr>
          </a:p>
          <a:p>
            <a:pPr algn="just">
              <a:spcAft>
                <a:spcPts val="1200"/>
              </a:spcAft>
            </a:pPr>
            <a:r>
              <a:rPr lang="en-US" altLang="zh-CN" sz="3200">
                <a:solidFill>
                  <a:schemeClr val="bg1"/>
                </a:solidFill>
                <a:ea typeface="宋体" panose="02010600030101010101" pitchFamily="2" charset="-122"/>
                <a:sym typeface="+mn-ea"/>
              </a:rPr>
              <a:t>	            </a:t>
            </a:r>
            <a:endParaRPr kumimoji="0" lang="zh-CN" altLang="en-US" sz="3200" i="0" u="none" strike="noStrike" cap="none" spc="0" normalizeH="0" baseline="0">
              <a:ln>
                <a:noFill/>
              </a:ln>
              <a:solidFill>
                <a:schemeClr val="bg1"/>
              </a:solidFill>
              <a:effectLst/>
              <a:uFillTx/>
              <a:latin typeface="+mn-lt"/>
              <a:ea typeface="宋体" panose="02010600030101010101" pitchFamily="2" charset="-122"/>
              <a:cs typeface="+mn-cs"/>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Изображение" descr="Изображение"/>
          <p:cNvPicPr>
            <a:picLocks noChangeAspect="1"/>
          </p:cNvPicPr>
          <p:nvPr/>
        </p:nvPicPr>
        <p:blipFill>
          <a:blip r:embed="rId1"/>
          <a:stretch>
            <a:fillRect/>
          </a:stretch>
        </p:blipFill>
        <p:spPr>
          <a:xfrm>
            <a:off x="-1" y="4428"/>
            <a:ext cx="24384001" cy="5223544"/>
          </a:xfrm>
          <a:prstGeom prst="rect">
            <a:avLst/>
          </a:prstGeom>
          <a:ln w="12700">
            <a:miter lim="400000"/>
            <a:headEnd/>
            <a:tailEnd/>
          </a:ln>
        </p:spPr>
      </p:pic>
      <p:pic>
        <p:nvPicPr>
          <p:cNvPr id="22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57" name="Zeitgeist is an evolving blockchain for prediction markets and futarchy"/>
          <p:cNvSpPr txBox="1"/>
          <p:nvPr/>
        </p:nvSpPr>
        <p:spPr>
          <a:xfrm>
            <a:off x="8043545" y="496253"/>
            <a:ext cx="15953740" cy="932180"/>
          </a:xfrm>
          <a:prstGeom prst="rect">
            <a:avLst/>
          </a:prstGeom>
          <a:ln w="12700">
            <a:miter lim="400000"/>
          </a:ln>
        </p:spPr>
        <p:txBody>
          <a:bodyPr wrap="square"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T</a:t>
            </a:r>
            <a:r>
              <a:rPr lang="zh-CN" sz="5400">
                <a:latin typeface="微软雅黑" panose="020B0503020204020204" charset="-122"/>
                <a:ea typeface="微软雅黑" panose="020B0503020204020204" charset="-122"/>
              </a:rPr>
              <a:t>he past and prospects of </a:t>
            </a:r>
            <a:r>
              <a:rPr lang="en-US" altLang="zh-CN" sz="5400">
                <a:latin typeface="微软雅黑" panose="020B0503020204020204" charset="-122"/>
                <a:ea typeface="微软雅黑" panose="020B0503020204020204" charset="-122"/>
              </a:rPr>
              <a:t>prediction</a:t>
            </a:r>
            <a:r>
              <a:rPr lang="zh-CN" sz="5400">
                <a:latin typeface="微软雅黑" panose="020B0503020204020204" charset="-122"/>
                <a:ea typeface="微软雅黑" panose="020B0503020204020204" charset="-122"/>
              </a:rPr>
              <a:t> market</a:t>
            </a:r>
            <a:r>
              <a:rPr lang="en-US" altLang="zh-CN" sz="5400">
                <a:latin typeface="微软雅黑" panose="020B0503020204020204" charset="-122"/>
                <a:ea typeface="微软雅黑" panose="020B0503020204020204" charset="-122"/>
              </a:rPr>
              <a:t>s</a:t>
            </a:r>
            <a:endParaRPr lang="en-US" altLang="zh-CN" sz="5400">
              <a:latin typeface="微软雅黑" panose="020B0503020204020204" charset="-122"/>
              <a:ea typeface="微软雅黑" panose="020B0503020204020204" charset="-122"/>
            </a:endParaRPr>
          </a:p>
        </p:txBody>
      </p:sp>
      <p:sp>
        <p:nvSpPr>
          <p:cNvPr id="4" name="文本框 3"/>
          <p:cNvSpPr txBox="1"/>
          <p:nvPr/>
        </p:nvSpPr>
        <p:spPr>
          <a:xfrm>
            <a:off x="1694815" y="3671570"/>
            <a:ext cx="10902950" cy="89655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In terms of sports and e-sports alone, more than </a:t>
            </a:r>
            <a:r>
              <a:rPr kumimoji="0" lang="zh-CN" altLang="en-US" sz="3200" b="0" i="0" u="none" strike="noStrike" cap="none" spc="0" normalizeH="0" baseline="0">
                <a:ln>
                  <a:noFill/>
                </a:ln>
                <a:solidFill>
                  <a:srgbClr val="FF0000"/>
                </a:solidFill>
                <a:effectLst/>
                <a:uFillTx/>
                <a:latin typeface="微软雅黑" panose="020B0503020204020204" charset="-122"/>
                <a:ea typeface="微软雅黑" panose="020B0503020204020204" charset="-122"/>
                <a:cs typeface="微软雅黑" panose="020B0503020204020204" charset="-122"/>
                <a:sym typeface="Helvetica Neue"/>
              </a:rPr>
              <a:t>$208 billion</a:t>
            </a: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 will be invested in sports-related prediction markets in 2020.</a:t>
            </a: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R="0" algn="l" defTabSz="2438400" rtl="0" fontAlgn="auto" latinLnBrk="0" hangingPunct="0">
              <a:lnSpc>
                <a:spcPct val="100000"/>
              </a:lnSpc>
              <a:spcBef>
                <a:spcPts val="0"/>
              </a:spcBef>
              <a:spcAft>
                <a:spcPts val="0"/>
              </a:spcAft>
              <a:buClrTx/>
              <a:buSzTx/>
              <a:buFont typeface="Arial" panose="020B0604020202020204" pitchFamily="34" charset="0"/>
            </a:pP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On the Ethereum prediction platform, the transaction volume on the Augur platform alone about the US election forecast exceeds </a:t>
            </a:r>
            <a:r>
              <a:rPr lang="zh-CN" altLang="en-US" sz="3200">
                <a:solidFill>
                  <a:srgbClr val="FF0000"/>
                </a:solidFill>
                <a:latin typeface="微软雅黑" panose="020B0503020204020204" charset="-122"/>
                <a:ea typeface="微软雅黑" panose="020B0503020204020204" charset="-122"/>
                <a:cs typeface="微软雅黑" panose="020B0503020204020204" charset="-122"/>
                <a:sym typeface="Helvetica Neue"/>
              </a:rPr>
              <a:t>$</a:t>
            </a:r>
            <a:r>
              <a:rPr kumimoji="0" lang="zh-CN" altLang="en-US" sz="3200" b="0" i="0" u="none" strike="noStrike" cap="none" spc="0" normalizeH="0" baseline="0">
                <a:ln>
                  <a:noFill/>
                </a:ln>
                <a:solidFill>
                  <a:srgbClr val="FF0000"/>
                </a:solidFill>
                <a:effectLst/>
                <a:uFillTx/>
                <a:latin typeface="微软雅黑" panose="020B0503020204020204" charset="-122"/>
                <a:ea typeface="微软雅黑" panose="020B0503020204020204" charset="-122"/>
                <a:cs typeface="微软雅黑" panose="020B0503020204020204" charset="-122"/>
                <a:sym typeface="Helvetica Neue"/>
              </a:rPr>
              <a:t>6.8 million</a:t>
            </a:r>
            <a:r>
              <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rPr>
              <a:t> </a:t>
            </a: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As early as 2014, when the first blockchain platform Augur was launched, the prediction market was touted as one of the best blockchain use cases. Reasons for failure to erupt:</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algn="l" defTabSz="2438400" rtl="0" fontAlgn="auto" latinLnBrk="0" hangingPunct="0">
              <a:lnSpc>
                <a:spcPct val="100000"/>
              </a:lnSpc>
              <a:spcBef>
                <a:spcPts val="0"/>
              </a:spcBef>
              <a:spcAft>
                <a:spcPts val="0"/>
              </a:spcAft>
              <a:buClrTx/>
              <a:buSzTx/>
              <a:buFont typeface="Arial" panose="020B0604020202020204" pitchFamily="34" charset="0"/>
            </a:pP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lvl="1" algn="l" defTabSz="2438400" rtl="0" fontAlgn="auto" latinLnBrk="0" hangingPunct="0">
              <a:lnSpc>
                <a:spcPct val="100000"/>
              </a:lnSpc>
              <a:spcBef>
                <a:spcPts val="0"/>
              </a:spcBef>
              <a:spcAft>
                <a:spcPts val="0"/>
              </a:spcAft>
              <a:buClrTx/>
              <a:buSzTx/>
              <a:buFont typeface="Arial" panose="020B0604020202020204" pitchFamily="34" charset="0"/>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   1) Poor usability / UX</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lvl="1" algn="l" defTabSz="2438400" rtl="0" fontAlgn="auto" latinLnBrk="0" hangingPunct="0">
              <a:lnSpc>
                <a:spcPct val="100000"/>
              </a:lnSpc>
              <a:spcBef>
                <a:spcPts val="0"/>
              </a:spcBef>
              <a:spcAft>
                <a:spcPts val="0"/>
              </a:spcAft>
              <a:buClrTx/>
              <a:buSzTx/>
              <a:buFont typeface="Arial" panose="020B0604020202020204" pitchFamily="34" charset="0"/>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   2) High Ethereum gas fee</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R="0" lvl="1" algn="l" defTabSz="2438400" rtl="0" fontAlgn="auto" latinLnBrk="0" hangingPunct="0">
              <a:lnSpc>
                <a:spcPct val="100000"/>
              </a:lnSpc>
              <a:spcBef>
                <a:spcPts val="0"/>
              </a:spcBef>
              <a:spcAft>
                <a:spcPts val="0"/>
              </a:spcAft>
              <a:buClrTx/>
              <a:buSzTx/>
              <a:buFont typeface="Arial" panose="020B0604020202020204" pitchFamily="34" charset="0"/>
            </a:pPr>
            <a:r>
              <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rPr>
              <a:t>   3) Poor liquidity</a:t>
            </a:r>
            <a:endParaRPr lang="zh-CN" altLang="en-US" sz="3200">
              <a:solidFill>
                <a:schemeClr val="bg1"/>
              </a:solidFill>
              <a:latin typeface="微软雅黑" panose="020B0503020204020204" charset="-122"/>
              <a:ea typeface="微软雅黑" panose="020B0503020204020204" charset="-122"/>
              <a:cs typeface="微软雅黑" panose="020B0503020204020204" charset="-122"/>
              <a:sym typeface="Helvetica Neue"/>
            </a:endParaRPr>
          </a:p>
          <a:p>
            <a:pPr marL="457200" marR="0" indent="-457200" algn="l" defTabSz="24384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32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Helvetica Neue"/>
            </a:endParaRPr>
          </a:p>
        </p:txBody>
      </p:sp>
      <p:pic>
        <p:nvPicPr>
          <p:cNvPr id="156" name="Изображение" descr="Изображение"/>
          <p:cNvPicPr>
            <a:picLocks noChangeAspect="1"/>
          </p:cNvPicPr>
          <p:nvPr/>
        </p:nvPicPr>
        <p:blipFill>
          <a:blip r:embed="rId3"/>
          <a:srcRect l="3607"/>
          <a:stretch>
            <a:fillRect/>
          </a:stretch>
        </p:blipFill>
        <p:spPr>
          <a:xfrm>
            <a:off x="13517026" y="3714990"/>
            <a:ext cx="11810791" cy="7897616"/>
          </a:xfrm>
          <a:prstGeom prst="rect">
            <a:avLst/>
          </a:prstGeom>
          <a:ln w="12700">
            <a:miter lim="400000"/>
            <a:headEnd/>
            <a:tailEnd/>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Futarchy</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2" name="文本框 1"/>
          <p:cNvSpPr txBox="1"/>
          <p:nvPr/>
        </p:nvSpPr>
        <p:spPr>
          <a:xfrm>
            <a:off x="7134860" y="909955"/>
            <a:ext cx="1409954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4800" b="1" i="0" u="none" strike="noStrike" cap="none" spc="0" normalizeH="0" baseline="0">
                <a:ln>
                  <a:noFill/>
                </a:ln>
                <a:solidFill>
                  <a:schemeClr val="bg1"/>
                </a:solidFill>
                <a:effectLst/>
                <a:uFillTx/>
                <a:latin typeface="+mn-lt"/>
                <a:ea typeface="+mn-ea"/>
                <a:cs typeface="+mn-cs"/>
                <a:sym typeface="Helvetica Neue"/>
              </a:rPr>
              <a:t>Futarchy: Vote </a:t>
            </a:r>
            <a:r>
              <a:rPr kumimoji="0" lang="en-US" altLang="zh-CN" sz="4800" b="1" i="0" u="none" strike="noStrike" cap="none" spc="0" normalizeH="0" baseline="0">
                <a:ln>
                  <a:noFill/>
                </a:ln>
                <a:solidFill>
                  <a:schemeClr val="bg1"/>
                </a:solidFill>
                <a:effectLst/>
                <a:uFillTx/>
                <a:latin typeface="+mn-lt"/>
                <a:ea typeface="+mn-ea"/>
                <a:cs typeface="+mn-cs"/>
                <a:sym typeface="Helvetica Neue"/>
              </a:rPr>
              <a:t>on</a:t>
            </a:r>
            <a:r>
              <a:rPr kumimoji="0" lang="zh-CN" altLang="en-US" sz="4800" b="1" i="0" u="none" strike="noStrike" cap="none" spc="0" normalizeH="0" baseline="0">
                <a:ln>
                  <a:noFill/>
                </a:ln>
                <a:solidFill>
                  <a:schemeClr val="bg1"/>
                </a:solidFill>
                <a:effectLst/>
                <a:uFillTx/>
                <a:latin typeface="+mn-lt"/>
                <a:ea typeface="+mn-ea"/>
                <a:cs typeface="+mn-cs"/>
                <a:sym typeface="Helvetica Neue"/>
              </a:rPr>
              <a:t> Values, But Bet </a:t>
            </a:r>
            <a:r>
              <a:rPr kumimoji="0" lang="en-US" altLang="zh-CN" sz="4800" b="1" i="0" u="none" strike="noStrike" cap="none" spc="0" normalizeH="0" baseline="0">
                <a:ln>
                  <a:noFill/>
                </a:ln>
                <a:solidFill>
                  <a:schemeClr val="bg1"/>
                </a:solidFill>
                <a:effectLst/>
                <a:uFillTx/>
                <a:latin typeface="+mn-lt"/>
                <a:ea typeface="+mn-ea"/>
                <a:cs typeface="+mn-cs"/>
                <a:sym typeface="Helvetica Neue"/>
              </a:rPr>
              <a:t>on </a:t>
            </a:r>
            <a:r>
              <a:rPr kumimoji="0" lang="zh-CN" altLang="en-US" sz="4800" b="1" i="0" u="none" strike="noStrike" cap="none" spc="0" normalizeH="0" baseline="0">
                <a:ln>
                  <a:noFill/>
                </a:ln>
                <a:solidFill>
                  <a:schemeClr val="bg1"/>
                </a:solidFill>
                <a:effectLst/>
                <a:uFillTx/>
                <a:latin typeface="+mn-lt"/>
                <a:ea typeface="+mn-ea"/>
                <a:cs typeface="+mn-cs"/>
                <a:sym typeface="Helvetica Neue"/>
              </a:rPr>
              <a:t>Beliefs</a:t>
            </a:r>
            <a:endParaRPr kumimoji="0" lang="zh-CN" altLang="en-US" sz="4800" b="1" i="0" u="none" strike="noStrike" cap="none" spc="0" normalizeH="0" baseline="0">
              <a:ln>
                <a:noFill/>
              </a:ln>
              <a:solidFill>
                <a:schemeClr val="bg1"/>
              </a:solidFill>
              <a:effectLst/>
              <a:uFillTx/>
              <a:latin typeface="+mn-lt"/>
              <a:ea typeface="+mn-ea"/>
              <a:cs typeface="+mn-cs"/>
              <a:sym typeface="Helvetica Neue"/>
            </a:endParaRPr>
          </a:p>
        </p:txBody>
      </p:sp>
      <p:pic>
        <p:nvPicPr>
          <p:cNvPr id="3" name="图片 2"/>
          <p:cNvPicPr>
            <a:picLocks noChangeAspect="1"/>
          </p:cNvPicPr>
          <p:nvPr/>
        </p:nvPicPr>
        <p:blipFill>
          <a:blip r:embed="rId3"/>
          <a:stretch>
            <a:fillRect/>
          </a:stretch>
        </p:blipFill>
        <p:spPr>
          <a:xfrm>
            <a:off x="15936595" y="4986020"/>
            <a:ext cx="2678430" cy="3553460"/>
          </a:xfrm>
          <a:prstGeom prst="rect">
            <a:avLst/>
          </a:prstGeom>
        </p:spPr>
      </p:pic>
      <p:sp>
        <p:nvSpPr>
          <p:cNvPr id="4" name="文本框 3"/>
          <p:cNvSpPr txBox="1"/>
          <p:nvPr/>
        </p:nvSpPr>
        <p:spPr>
          <a:xfrm>
            <a:off x="1750695" y="2249805"/>
            <a:ext cx="13482955" cy="106273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Futarchy is a governance system that makes policy decisions based on signals generated by prediction markets.</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Its concept was originally proposed by Robin Hanson in a short article titled "</a:t>
            </a:r>
            <a:r>
              <a:rPr lang="zh-CN" altLang="en-US" sz="3600" b="1">
                <a:solidFill>
                  <a:schemeClr val="bg1"/>
                </a:solidFill>
                <a:sym typeface="Helvetica Neue"/>
              </a:rPr>
              <a:t>Vote </a:t>
            </a:r>
            <a:r>
              <a:rPr lang="en-US" altLang="zh-CN" sz="3600" b="1">
                <a:solidFill>
                  <a:schemeClr val="bg1"/>
                </a:solidFill>
                <a:sym typeface="Helvetica Neue"/>
              </a:rPr>
              <a:t>on</a:t>
            </a:r>
            <a:r>
              <a:rPr lang="zh-CN" altLang="en-US" sz="3600" b="1">
                <a:solidFill>
                  <a:schemeClr val="bg1"/>
                </a:solidFill>
                <a:sym typeface="Helvetica Neue"/>
              </a:rPr>
              <a:t> Values, But Bet </a:t>
            </a:r>
            <a:r>
              <a:rPr lang="en-US" altLang="zh-CN" sz="3600" b="1">
                <a:solidFill>
                  <a:schemeClr val="bg1"/>
                </a:solidFill>
                <a:sym typeface="Helvetica Neue"/>
              </a:rPr>
              <a:t>on </a:t>
            </a:r>
            <a:r>
              <a:rPr lang="zh-CN" altLang="en-US" sz="3600" b="1">
                <a:solidFill>
                  <a:schemeClr val="bg1"/>
                </a:solidFill>
                <a:sym typeface="Helvetica Neue"/>
              </a:rPr>
              <a:t>Beliefs</a:t>
            </a:r>
            <a:r>
              <a:rPr kumimoji="0" lang="zh-CN" altLang="en-US" sz="3600" b="0" i="0" u="none" strike="noStrike" cap="none" spc="0" normalizeH="0" baseline="0">
                <a:ln>
                  <a:noFill/>
                </a:ln>
                <a:solidFill>
                  <a:schemeClr val="bg1"/>
                </a:solidFill>
                <a:effectLst/>
                <a:uFillTx/>
                <a:latin typeface="+mn-lt"/>
                <a:ea typeface="+mn-ea"/>
                <a:cs typeface="+mn-cs"/>
                <a:sym typeface="Helvetica Neue"/>
              </a:rPr>
              <a:t>", in which he clarified how Futarchy might improve certain aspects of the current democratic operation</a:t>
            </a:r>
            <a:r>
              <a:rPr kumimoji="0" lang="en-US" altLang="zh-CN" sz="3600" b="0" i="0" u="none" strike="noStrike" cap="none" spc="0" normalizeH="0" baseline="0">
                <a:ln>
                  <a:noFill/>
                </a:ln>
                <a:solidFill>
                  <a:schemeClr val="bg1"/>
                </a:solidFill>
                <a:effectLst/>
                <a:uFillTx/>
                <a:latin typeface="+mn-lt"/>
                <a:ea typeface="+mn-ea"/>
                <a:cs typeface="+mn-cs"/>
                <a:sym typeface="Helvetica Neue"/>
              </a:rPr>
              <a:t> - </a:t>
            </a:r>
            <a:r>
              <a:rPr kumimoji="0" lang="zh-CN" altLang="en-US" sz="3600" b="0" i="0" u="none" strike="noStrike" cap="none" spc="0" normalizeH="0" baseline="0">
                <a:ln>
                  <a:noFill/>
                </a:ln>
                <a:solidFill>
                  <a:schemeClr val="bg1"/>
                </a:solidFill>
                <a:effectLst/>
                <a:uFillTx/>
                <a:latin typeface="+mn-lt"/>
                <a:ea typeface="+mn-ea"/>
                <a:cs typeface="+mn-cs"/>
                <a:sym typeface="Helvetica Neue"/>
              </a:rPr>
              <a:t>the most obvious is to create a better way to judge the potential benefits of policy decisions.</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However, in scenarios such as corporate governance, public policy decision-making or urban planning, futarchy usually exists as a rather unfamiliar concept that is not suitable for application.</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mn-lt"/>
                <a:ea typeface="+mn-ea"/>
                <a:cs typeface="+mn-cs"/>
                <a:sym typeface="Helvetica Neue"/>
              </a:rPr>
              <a:t>We believe that blockchain is very suitable for futarchy experiments and will use futarchy as one of the key parts of Zeitgeist's decentralized </a:t>
            </a:r>
            <a:r>
              <a:rPr kumimoji="0" lang="en-US" altLang="zh-CN" sz="3600" b="0" i="0" u="none" strike="noStrike" cap="none" spc="0" normalizeH="0" baseline="0">
                <a:ln>
                  <a:noFill/>
                </a:ln>
                <a:solidFill>
                  <a:schemeClr val="bg1"/>
                </a:solidFill>
                <a:effectLst/>
                <a:uFillTx/>
                <a:latin typeface="+mn-lt"/>
                <a:ea typeface="+mn-ea"/>
                <a:cs typeface="+mn-cs"/>
                <a:sym typeface="Helvetica Neue"/>
              </a:rPr>
              <a:t>on-</a:t>
            </a:r>
            <a:r>
              <a:rPr kumimoji="0" lang="zh-CN" altLang="en-US" sz="3600" b="0" i="0" u="none" strike="noStrike" cap="none" spc="0" normalizeH="0" baseline="0">
                <a:ln>
                  <a:noFill/>
                </a:ln>
                <a:solidFill>
                  <a:schemeClr val="bg1"/>
                </a:solidFill>
                <a:effectLst/>
                <a:uFillTx/>
                <a:latin typeface="+mn-lt"/>
                <a:ea typeface="+mn-ea"/>
                <a:cs typeface="+mn-cs"/>
                <a:sym typeface="Helvetica Neue"/>
              </a:rPr>
              <a:t>chain governance.</a:t>
            </a:r>
            <a:endParaRPr kumimoji="0" lang="zh-CN" altLang="en-US" sz="3600" b="0"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Crowdloan</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pic>
        <p:nvPicPr>
          <p:cNvPr id="5" name="image3.png"/>
          <p:cNvPicPr preferRelativeResize="0"/>
          <p:nvPr/>
        </p:nvPicPr>
        <p:blipFill>
          <a:blip r:embed="rId3"/>
          <a:srcRect/>
          <a:stretch>
            <a:fillRect/>
          </a:stretch>
        </p:blipFill>
        <p:spPr>
          <a:xfrm>
            <a:off x="4415155" y="3761740"/>
            <a:ext cx="14060170" cy="790067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7" name="文本框 6"/>
          <p:cNvSpPr txBox="1"/>
          <p:nvPr/>
        </p:nvSpPr>
        <p:spPr>
          <a:xfrm>
            <a:off x="1534795" y="4913630"/>
            <a:ext cx="7305675" cy="55181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571500" marR="0" lvl="0" indent="-571500" algn="l" defTabSz="2438400" rtl="0" fontAlgn="auto" latinLnBrk="0" hangingPunct="0">
              <a:lnSpc>
                <a:spcPct val="100000"/>
              </a:lnSpc>
              <a:spcBef>
                <a:spcPts val="0"/>
              </a:spcBef>
              <a:spcAft>
                <a:spcPts val="0"/>
              </a:spcAft>
              <a:buClrTx/>
              <a:buSzTx/>
              <a:buFont typeface="Wingdings" panose="05000000000000000000" charset="0"/>
              <a:buChar char="l"/>
            </a:pPr>
            <a:r>
              <a:rPr kumimoji="0" lang="zh-CN" altLang="en-US" sz="4400" b="1" i="0" u="none" strike="noStrike" cap="none" spc="0" normalizeH="0" baseline="0">
                <a:ln>
                  <a:noFill/>
                </a:ln>
                <a:solidFill>
                  <a:schemeClr val="bg1"/>
                </a:solidFill>
                <a:effectLst/>
                <a:uFillTx/>
                <a:latin typeface="+mn-lt"/>
                <a:ea typeface="+mn-ea"/>
                <a:cs typeface="+mn-cs"/>
                <a:sym typeface="Helvetica Neue"/>
              </a:rPr>
              <a:t>Genesis ZTG Supply</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R="0" lvl="0" algn="l" defTabSz="2438400" rtl="0" fontAlgn="auto" latinLnBrk="0" hangingPunct="0">
              <a:lnSpc>
                <a:spcPct val="100000"/>
              </a:lnSpc>
              <a:spcBef>
                <a:spcPts val="0"/>
              </a:spcBef>
              <a:spcAft>
                <a:spcPts val="0"/>
              </a:spcAft>
              <a:buClrTx/>
              <a:buSzTx/>
              <a:buFont typeface="Wingdings" panose="05000000000000000000" charset="0"/>
            </a:pP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R="0" lvl="0" algn="l" defTabSz="2438400" rtl="0" fontAlgn="auto" latinLnBrk="0" hangingPunct="0">
              <a:lnSpc>
                <a:spcPct val="100000"/>
              </a:lnSpc>
              <a:spcBef>
                <a:spcPts val="0"/>
              </a:spcBef>
              <a:spcAft>
                <a:spcPts val="0"/>
              </a:spcAft>
              <a:buClrTx/>
              <a:buSzTx/>
              <a:buFont typeface="Wingdings" panose="05000000000000000000" charset="0"/>
            </a:pPr>
            <a:r>
              <a:rPr kumimoji="0" lang="zh-CN" altLang="en-US" sz="4400" b="1" i="0" u="none" strike="noStrike" cap="none" spc="0" normalizeH="0" baseline="0">
                <a:ln>
                  <a:noFill/>
                </a:ln>
                <a:solidFill>
                  <a:schemeClr val="bg1"/>
                </a:solidFill>
                <a:effectLst/>
                <a:uFillTx/>
                <a:latin typeface="+mn-lt"/>
                <a:ea typeface="+mn-ea"/>
                <a:cs typeface="+mn-cs"/>
                <a:sym typeface="Helvetica Neue"/>
              </a:rPr>
              <a:t>  100,000,000 ZTG</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L="571500" marR="0" lvl="0" indent="-571500" algn="l" defTabSz="2438400" rtl="0" fontAlgn="auto" latinLnBrk="0" hangingPunct="0">
              <a:lnSpc>
                <a:spcPct val="100000"/>
              </a:lnSpc>
              <a:spcBef>
                <a:spcPts val="0"/>
              </a:spcBef>
              <a:spcAft>
                <a:spcPts val="0"/>
              </a:spcAft>
              <a:buClrTx/>
              <a:buSzTx/>
              <a:buFont typeface="Wingdings" panose="05000000000000000000" charset="0"/>
              <a:buChar char="l"/>
            </a:pP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L="571500" marR="0" lvl="0" indent="-571500" algn="l" defTabSz="2438400" rtl="0" fontAlgn="auto" latinLnBrk="0" hangingPunct="0">
              <a:lnSpc>
                <a:spcPct val="100000"/>
              </a:lnSpc>
              <a:spcBef>
                <a:spcPts val="0"/>
              </a:spcBef>
              <a:spcAft>
                <a:spcPts val="0"/>
              </a:spcAft>
              <a:buClrTx/>
              <a:buSzTx/>
              <a:buFont typeface="Wingdings" panose="05000000000000000000" charset="0"/>
              <a:buChar char="l"/>
            </a:pP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L="571500" marR="0" lvl="0" indent="-571500" algn="l" defTabSz="2438400" rtl="0" fontAlgn="auto" latinLnBrk="0" hangingPunct="0">
              <a:lnSpc>
                <a:spcPct val="100000"/>
              </a:lnSpc>
              <a:spcBef>
                <a:spcPts val="0"/>
              </a:spcBef>
              <a:spcAft>
                <a:spcPts val="0"/>
              </a:spcAft>
              <a:buClrTx/>
              <a:buSzTx/>
              <a:buFont typeface="Wingdings" panose="05000000000000000000" charset="0"/>
              <a:buChar char="l"/>
            </a:pPr>
            <a:r>
              <a:rPr kumimoji="0" lang="zh-CN" altLang="en-US" sz="4400" b="1" i="0" u="none" strike="noStrike" cap="none" spc="0" normalizeH="0" baseline="0">
                <a:ln>
                  <a:noFill/>
                </a:ln>
                <a:solidFill>
                  <a:schemeClr val="bg1"/>
                </a:solidFill>
                <a:effectLst/>
                <a:uFillTx/>
                <a:latin typeface="+mn-lt"/>
                <a:ea typeface="+mn-ea"/>
                <a:cs typeface="+mn-cs"/>
                <a:sym typeface="Helvetica Neue"/>
              </a:rPr>
              <a:t>Crowdloan Allocation </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L="571500" marR="0" lvl="0" indent="-571500" algn="l" defTabSz="2438400" rtl="0" fontAlgn="auto" latinLnBrk="0" hangingPunct="0">
              <a:lnSpc>
                <a:spcPct val="100000"/>
              </a:lnSpc>
              <a:spcBef>
                <a:spcPts val="0"/>
              </a:spcBef>
              <a:spcAft>
                <a:spcPts val="0"/>
              </a:spcAft>
              <a:buClrTx/>
              <a:buSzTx/>
              <a:buFont typeface="Wingdings" panose="05000000000000000000" charset="0"/>
              <a:buChar char="l"/>
            </a:pP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R="0" lvl="0" algn="l" defTabSz="2438400" rtl="0" fontAlgn="auto" latinLnBrk="0" hangingPunct="0">
              <a:lnSpc>
                <a:spcPct val="100000"/>
              </a:lnSpc>
              <a:spcBef>
                <a:spcPts val="0"/>
              </a:spcBef>
              <a:spcAft>
                <a:spcPts val="0"/>
              </a:spcAft>
              <a:buClrTx/>
              <a:buSzTx/>
              <a:buFont typeface="Wingdings" panose="05000000000000000000" charset="0"/>
            </a:pPr>
            <a:r>
              <a:rPr kumimoji="0" lang="en-US" altLang="zh-CN" sz="4400" b="1" i="0" u="none" strike="noStrike" cap="none" spc="0" normalizeH="0" baseline="0">
                <a:ln>
                  <a:noFill/>
                </a:ln>
                <a:solidFill>
                  <a:schemeClr val="bg1"/>
                </a:solidFill>
                <a:effectLst/>
                <a:uFillTx/>
                <a:latin typeface="+mn-lt"/>
                <a:ea typeface="+mn-ea"/>
                <a:cs typeface="+mn-cs"/>
                <a:sym typeface="Helvetica Neue"/>
              </a:rPr>
              <a:t>  </a:t>
            </a:r>
            <a:r>
              <a:rPr kumimoji="0" lang="zh-CN" altLang="en-US" sz="4400" b="1" i="0" u="none" strike="noStrike" cap="none" spc="0" normalizeH="0" baseline="0">
                <a:ln>
                  <a:noFill/>
                </a:ln>
                <a:solidFill>
                  <a:schemeClr val="bg1"/>
                </a:solidFill>
                <a:effectLst/>
                <a:uFillTx/>
                <a:latin typeface="+mn-lt"/>
                <a:ea typeface="+mn-ea"/>
                <a:cs typeface="+mn-cs"/>
                <a:sym typeface="Helvetica Neue"/>
              </a:rPr>
              <a:t>12,500,000 ZTG (12.5%)</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p:txBody>
      </p:sp>
      <p:sp>
        <p:nvSpPr>
          <p:cNvPr id="157" name="Zeitgeist is an evolving blockchain for prediction markets and futarchy"/>
          <p:cNvSpPr txBox="1"/>
          <p:nvPr/>
        </p:nvSpPr>
        <p:spPr>
          <a:xfrm>
            <a:off x="12120245" y="449263"/>
            <a:ext cx="15953740" cy="932180"/>
          </a:xfrm>
          <a:prstGeom prst="rect">
            <a:avLst/>
          </a:prstGeom>
          <a:ln w="12700">
            <a:miter lim="400000"/>
          </a:ln>
        </p:spPr>
        <p:txBody>
          <a:bodyPr wrap="square"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Token Allocation</a:t>
            </a:r>
            <a:endParaRPr lang="en-US" altLang="zh-CN" sz="5400">
              <a:latin typeface="微软雅黑" panose="020B0503020204020204" charset="-122"/>
              <a:ea typeface="微软雅黑" panose="020B0503020204020204" charset="-122"/>
            </a:endParaRPr>
          </a:p>
        </p:txBody>
      </p:sp>
      <p:pic>
        <p:nvPicPr>
          <p:cNvPr id="2" name="image2.png"/>
          <p:cNvPicPr preferRelativeResize="0"/>
          <p:nvPr/>
        </p:nvPicPr>
        <p:blipFill>
          <a:blip r:embed="rId3"/>
          <a:srcRect/>
          <a:stretch>
            <a:fillRect/>
          </a:stretch>
        </p:blipFill>
        <p:spPr>
          <a:xfrm>
            <a:off x="9455785" y="3689985"/>
            <a:ext cx="13624560" cy="765683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7" name="文本框 6"/>
          <p:cNvSpPr txBox="1"/>
          <p:nvPr/>
        </p:nvSpPr>
        <p:spPr>
          <a:xfrm>
            <a:off x="2614930" y="6641465"/>
            <a:ext cx="6417310" cy="7785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R="0" algn="l" defTabSz="2438400" rtl="0" fontAlgn="auto" latinLnBrk="0" hangingPunct="0">
              <a:lnSpc>
                <a:spcPct val="100000"/>
              </a:lnSpc>
              <a:spcBef>
                <a:spcPts val="0"/>
              </a:spcBef>
              <a:spcAft>
                <a:spcPts val="0"/>
              </a:spcAft>
              <a:buClrTx/>
              <a:buSzTx/>
            </a:pPr>
            <a:r>
              <a:rPr kumimoji="0" lang="zh-CN" altLang="en-US" sz="4400" b="1" i="0" u="none" strike="noStrike" cap="none" spc="0" normalizeH="0" baseline="0">
                <a:ln>
                  <a:noFill/>
                </a:ln>
                <a:solidFill>
                  <a:schemeClr val="bg1"/>
                </a:solidFill>
                <a:effectLst/>
                <a:uFillTx/>
                <a:latin typeface="+mn-lt"/>
                <a:ea typeface="+mn-ea"/>
                <a:cs typeface="+mn-cs"/>
                <a:sym typeface="Helvetica Neue"/>
              </a:rPr>
              <a:t>10,000,000 ZTG</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p:txBody>
      </p:sp>
      <p:sp>
        <p:nvSpPr>
          <p:cNvPr id="157" name="Zeitgeist is an evolving blockchain for prediction markets and futarchy"/>
          <p:cNvSpPr txBox="1"/>
          <p:nvPr/>
        </p:nvSpPr>
        <p:spPr>
          <a:xfrm>
            <a:off x="12120245" y="449263"/>
            <a:ext cx="15953740" cy="932180"/>
          </a:xfrm>
          <a:prstGeom prst="rect">
            <a:avLst/>
          </a:prstGeom>
          <a:ln w="12700">
            <a:miter lim="400000"/>
          </a:ln>
        </p:spPr>
        <p:txBody>
          <a:bodyPr wrap="square"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Crowdloan </a:t>
            </a:r>
            <a:r>
              <a:rPr lang="en-US" altLang="zh-CN" sz="5400">
                <a:latin typeface="微软雅黑" panose="020B0503020204020204" charset="-122"/>
                <a:ea typeface="微软雅黑" panose="020B0503020204020204" charset="-122"/>
              </a:rPr>
              <a:t>Reward</a:t>
            </a:r>
            <a:endParaRPr lang="en-US" altLang="zh-CN" sz="5400">
              <a:latin typeface="微软雅黑" panose="020B0503020204020204" charset="-122"/>
              <a:ea typeface="微软雅黑" panose="020B0503020204020204" charset="-122"/>
            </a:endParaRPr>
          </a:p>
        </p:txBody>
      </p:sp>
      <p:sp>
        <p:nvSpPr>
          <p:cNvPr id="2" name="文本框 1"/>
          <p:cNvSpPr txBox="1"/>
          <p:nvPr/>
        </p:nvSpPr>
        <p:spPr>
          <a:xfrm>
            <a:off x="2903220" y="2498725"/>
            <a:ext cx="13465175" cy="7785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R="0" algn="l" defTabSz="2438400" rtl="0" fontAlgn="auto" latinLnBrk="0" hangingPunct="0">
              <a:lnSpc>
                <a:spcPct val="100000"/>
              </a:lnSpc>
              <a:spcBef>
                <a:spcPts val="0"/>
              </a:spcBef>
              <a:spcAft>
                <a:spcPts val="0"/>
              </a:spcAft>
              <a:buClrTx/>
              <a:buSzTx/>
              <a:buFont typeface="Wingdings" panose="05000000000000000000" charset="0"/>
            </a:pPr>
            <a:r>
              <a:rPr kumimoji="0" lang="en-US" altLang="zh-CN" sz="4400" b="1" i="0" u="none" strike="noStrike" cap="none" spc="0" normalizeH="0" baseline="0">
                <a:ln>
                  <a:noFill/>
                </a:ln>
                <a:solidFill>
                  <a:schemeClr val="bg1"/>
                </a:solidFill>
                <a:effectLst/>
                <a:uFillTx/>
                <a:latin typeface="+mn-lt"/>
                <a:ea typeface="+mn-ea"/>
                <a:cs typeface="+mn-cs"/>
                <a:sym typeface="Helvetica Neue"/>
              </a:rPr>
              <a:t>Total Rewards = Base Reward + Bonus</a:t>
            </a:r>
            <a:endParaRPr kumimoji="0" lang="en-US" altLang="zh-CN" sz="4400" b="1" i="0" u="none" strike="noStrike" cap="none" spc="0" normalizeH="0" baseline="0">
              <a:ln>
                <a:noFill/>
              </a:ln>
              <a:solidFill>
                <a:schemeClr val="bg1"/>
              </a:solidFill>
              <a:effectLst/>
              <a:uFillTx/>
              <a:latin typeface="+mn-lt"/>
              <a:ea typeface="+mn-ea"/>
              <a:cs typeface="+mn-cs"/>
              <a:sym typeface="Helvetica Neue"/>
            </a:endParaRPr>
          </a:p>
        </p:txBody>
      </p:sp>
      <p:sp>
        <p:nvSpPr>
          <p:cNvPr id="3" name="文本框 2"/>
          <p:cNvSpPr txBox="1"/>
          <p:nvPr/>
        </p:nvSpPr>
        <p:spPr>
          <a:xfrm>
            <a:off x="15144115" y="5561965"/>
            <a:ext cx="6417310" cy="82270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571500" marR="0" indent="-571500" algn="l" defTabSz="2438400" rtl="0" fontAlgn="auto" latinLnBrk="0" hangingPunct="0">
              <a:lnSpc>
                <a:spcPct val="100000"/>
              </a:lnSpc>
              <a:spcBef>
                <a:spcPts val="0"/>
              </a:spcBef>
              <a:spcAft>
                <a:spcPts val="0"/>
              </a:spcAft>
              <a:buClrTx/>
              <a:buSzTx/>
              <a:buFont typeface="Wingdings" panose="05000000000000000000" charset="0"/>
              <a:buChar char="l"/>
            </a:pPr>
            <a:r>
              <a:rPr kumimoji="0" lang="zh-CN" altLang="en-US" sz="4400" b="1" i="0" u="none" strike="noStrike" cap="none" spc="0" normalizeH="0" baseline="0">
                <a:ln>
                  <a:noFill/>
                </a:ln>
                <a:solidFill>
                  <a:schemeClr val="bg1"/>
                </a:solidFill>
                <a:effectLst/>
                <a:uFillTx/>
                <a:latin typeface="+mn-lt"/>
                <a:ea typeface="+mn-ea"/>
                <a:cs typeface="+mn-cs"/>
                <a:sym typeface="Helvetica Neue"/>
              </a:rPr>
              <a:t>Early Signup</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R="0" algn="l" defTabSz="2438400" rtl="0" fontAlgn="auto" latinLnBrk="0" hangingPunct="0">
              <a:lnSpc>
                <a:spcPct val="100000"/>
              </a:lnSpc>
              <a:spcBef>
                <a:spcPts val="0"/>
              </a:spcBef>
              <a:spcAft>
                <a:spcPts val="0"/>
              </a:spcAft>
              <a:buClrTx/>
              <a:buSzTx/>
              <a:buFont typeface="Wingdings" panose="05000000000000000000" charset="0"/>
            </a:pPr>
            <a:r>
              <a:rPr kumimoji="0" lang="en-US" altLang="zh-CN" sz="4400" b="1" i="0" u="none" strike="noStrike" cap="none" spc="0" normalizeH="0" baseline="0">
                <a:ln>
                  <a:noFill/>
                </a:ln>
                <a:solidFill>
                  <a:schemeClr val="bg1"/>
                </a:solidFill>
                <a:effectLst/>
                <a:uFillTx/>
                <a:latin typeface="+mn-lt"/>
                <a:ea typeface="+mn-ea"/>
                <a:cs typeface="+mn-cs"/>
                <a:sym typeface="Helvetica Neue"/>
              </a:rPr>
              <a:t>  500,000 ZTG</a:t>
            </a:r>
            <a:endParaRPr kumimoji="0" lang="en-US" altLang="zh-CN" sz="4400" b="1" i="0" u="none" strike="noStrike" cap="none" spc="0" normalizeH="0" baseline="0">
              <a:ln>
                <a:noFill/>
              </a:ln>
              <a:solidFill>
                <a:schemeClr val="bg1"/>
              </a:solidFill>
              <a:effectLst/>
              <a:uFillTx/>
              <a:latin typeface="+mn-lt"/>
              <a:ea typeface="+mn-ea"/>
              <a:cs typeface="+mn-cs"/>
              <a:sym typeface="Helvetica Neue"/>
            </a:endParaRPr>
          </a:p>
          <a:p>
            <a:pPr marR="0" algn="l" defTabSz="2438400" rtl="0" fontAlgn="auto" latinLnBrk="0" hangingPunct="0">
              <a:lnSpc>
                <a:spcPct val="100000"/>
              </a:lnSpc>
              <a:spcBef>
                <a:spcPts val="0"/>
              </a:spcBef>
              <a:spcAft>
                <a:spcPts val="0"/>
              </a:spcAft>
              <a:buClrTx/>
              <a:buSzTx/>
              <a:buFont typeface="Wingdings" panose="05000000000000000000" charset="0"/>
            </a:pPr>
            <a:endParaRPr kumimoji="0" lang="en-US" altLang="zh-CN" sz="4400" b="1" i="0" u="none" strike="noStrike" cap="none" spc="0" normalizeH="0" baseline="0">
              <a:ln>
                <a:noFill/>
              </a:ln>
              <a:solidFill>
                <a:schemeClr val="bg1"/>
              </a:solidFill>
              <a:effectLst/>
              <a:uFillTx/>
              <a:latin typeface="+mn-lt"/>
              <a:ea typeface="+mn-ea"/>
              <a:cs typeface="+mn-cs"/>
              <a:sym typeface="Helvetica Neue"/>
            </a:endParaRPr>
          </a:p>
          <a:p>
            <a:pPr marL="571500" marR="0" lvl="0" indent="-571500" algn="l" defTabSz="2438400" rtl="0" fontAlgn="auto" latinLnBrk="0" hangingPunct="0">
              <a:lnSpc>
                <a:spcPct val="100000"/>
              </a:lnSpc>
              <a:spcBef>
                <a:spcPts val="0"/>
              </a:spcBef>
              <a:spcAft>
                <a:spcPts val="0"/>
              </a:spcAft>
              <a:buClrTx/>
              <a:buSzTx/>
              <a:buFont typeface="Wingdings" panose="05000000000000000000" charset="0"/>
              <a:buChar char="l"/>
            </a:pPr>
            <a:r>
              <a:rPr kumimoji="0" lang="zh-CN" altLang="en-US" sz="4400" b="1" i="0" u="none" strike="noStrike" cap="none" spc="0" normalizeH="0" baseline="0">
                <a:ln>
                  <a:noFill/>
                </a:ln>
                <a:solidFill>
                  <a:schemeClr val="bg1"/>
                </a:solidFill>
                <a:effectLst/>
                <a:uFillTx/>
                <a:latin typeface="+mn-lt"/>
                <a:ea typeface="+mn-ea"/>
                <a:cs typeface="+mn-cs"/>
                <a:sym typeface="Helvetica Neue"/>
              </a:rPr>
              <a:t>Early Supporter</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R="0" lvl="0" algn="l" defTabSz="2438400" rtl="0" fontAlgn="auto" latinLnBrk="0" hangingPunct="0">
              <a:lnSpc>
                <a:spcPct val="100000"/>
              </a:lnSpc>
              <a:spcBef>
                <a:spcPts val="0"/>
              </a:spcBef>
              <a:spcAft>
                <a:spcPts val="0"/>
              </a:spcAft>
              <a:buClrTx/>
              <a:buSzTx/>
              <a:buFont typeface="Wingdings" panose="05000000000000000000" charset="0"/>
            </a:pPr>
            <a:r>
              <a:rPr kumimoji="0" lang="en-US" altLang="zh-CN" sz="4400" b="1" i="0" u="none" strike="noStrike" cap="none" spc="0" normalizeH="0" baseline="0">
                <a:ln>
                  <a:noFill/>
                </a:ln>
                <a:solidFill>
                  <a:schemeClr val="bg1"/>
                </a:solidFill>
                <a:effectLst/>
                <a:uFillTx/>
                <a:latin typeface="+mn-lt"/>
                <a:ea typeface="+mn-ea"/>
                <a:cs typeface="+mn-cs"/>
                <a:sym typeface="Helvetica Neue"/>
              </a:rPr>
              <a:t>  </a:t>
            </a:r>
            <a:r>
              <a:rPr kumimoji="0" lang="zh-CN" altLang="en-US" sz="4400" b="1" i="0" u="none" strike="noStrike" cap="none" spc="0" normalizeH="0" baseline="0">
                <a:ln>
                  <a:noFill/>
                </a:ln>
                <a:solidFill>
                  <a:schemeClr val="bg1"/>
                </a:solidFill>
                <a:effectLst/>
                <a:uFillTx/>
                <a:latin typeface="+mn-lt"/>
                <a:ea typeface="+mn-ea"/>
                <a:cs typeface="+mn-cs"/>
                <a:sym typeface="Helvetica Neue"/>
              </a:rPr>
              <a:t>500,000 ZTG</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L="571500" marR="0" lvl="0" indent="-571500" algn="l" defTabSz="2438400" rtl="0" fontAlgn="auto" latinLnBrk="0" hangingPunct="0">
              <a:lnSpc>
                <a:spcPct val="100000"/>
              </a:lnSpc>
              <a:spcBef>
                <a:spcPts val="0"/>
              </a:spcBef>
              <a:spcAft>
                <a:spcPts val="0"/>
              </a:spcAft>
              <a:buClrTx/>
              <a:buSzTx/>
              <a:buFont typeface="Wingdings" panose="05000000000000000000" charset="0"/>
              <a:buChar char="l"/>
            </a:pP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L="571500" marR="0" lvl="0" indent="-571500" algn="l" defTabSz="2438400" rtl="0" fontAlgn="auto" latinLnBrk="0" hangingPunct="0">
              <a:lnSpc>
                <a:spcPct val="100000"/>
              </a:lnSpc>
              <a:spcBef>
                <a:spcPts val="0"/>
              </a:spcBef>
              <a:spcAft>
                <a:spcPts val="0"/>
              </a:spcAft>
              <a:buClrTx/>
              <a:buSzTx/>
              <a:buFont typeface="Wingdings" panose="05000000000000000000" charset="0"/>
              <a:buChar char="l"/>
            </a:pPr>
            <a:r>
              <a:rPr kumimoji="0" lang="zh-CN" altLang="en-US" sz="4400" b="1" i="0" u="none" strike="noStrike" cap="none" spc="0" normalizeH="0" baseline="0">
                <a:ln>
                  <a:noFill/>
                </a:ln>
                <a:solidFill>
                  <a:schemeClr val="bg1"/>
                </a:solidFill>
                <a:effectLst/>
                <a:uFillTx/>
                <a:latin typeface="+mn-lt"/>
                <a:ea typeface="+mn-ea"/>
                <a:cs typeface="+mn-cs"/>
                <a:sym typeface="Helvetica Neue"/>
              </a:rPr>
              <a:t>Early Bird</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R="0" lvl="0" algn="l" defTabSz="2438400" rtl="0" fontAlgn="auto" latinLnBrk="0" hangingPunct="0">
              <a:lnSpc>
                <a:spcPct val="100000"/>
              </a:lnSpc>
              <a:spcBef>
                <a:spcPts val="0"/>
              </a:spcBef>
              <a:spcAft>
                <a:spcPts val="0"/>
              </a:spcAft>
              <a:buClrTx/>
              <a:buSzTx/>
              <a:buFont typeface="Wingdings" panose="05000000000000000000" charset="0"/>
            </a:pPr>
            <a:r>
              <a:rPr kumimoji="0" lang="en-US" altLang="zh-CN" sz="4400" b="1" i="0" u="none" strike="noStrike" cap="none" spc="0" normalizeH="0" baseline="0">
                <a:ln>
                  <a:noFill/>
                </a:ln>
                <a:solidFill>
                  <a:schemeClr val="bg1"/>
                </a:solidFill>
                <a:effectLst/>
                <a:uFillTx/>
                <a:latin typeface="+mn-lt"/>
                <a:ea typeface="+mn-ea"/>
                <a:cs typeface="+mn-cs"/>
                <a:sym typeface="Helvetica Neue"/>
              </a:rPr>
              <a:t>  </a:t>
            </a:r>
            <a:r>
              <a:rPr kumimoji="0" lang="zh-CN" altLang="en-US" sz="4400" b="1" i="0" u="none" strike="noStrike" cap="none" spc="0" normalizeH="0" baseline="0">
                <a:ln>
                  <a:noFill/>
                </a:ln>
                <a:solidFill>
                  <a:schemeClr val="bg1"/>
                </a:solidFill>
                <a:effectLst/>
                <a:uFillTx/>
                <a:latin typeface="+mn-lt"/>
                <a:ea typeface="+mn-ea"/>
                <a:cs typeface="+mn-cs"/>
                <a:sym typeface="Helvetica Neue"/>
              </a:rPr>
              <a:t>500,000 ZTG</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L="571500" marR="0" lvl="0" indent="-571500" algn="l" defTabSz="2438400" rtl="0" fontAlgn="auto" latinLnBrk="0" hangingPunct="0">
              <a:lnSpc>
                <a:spcPct val="100000"/>
              </a:lnSpc>
              <a:spcBef>
                <a:spcPts val="0"/>
              </a:spcBef>
              <a:spcAft>
                <a:spcPts val="0"/>
              </a:spcAft>
              <a:buClrTx/>
              <a:buSzTx/>
              <a:buFont typeface="Wingdings" panose="05000000000000000000" charset="0"/>
              <a:buChar char="l"/>
            </a:pP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L="571500" marR="0" lvl="0" indent="-571500" algn="l" defTabSz="2438400" rtl="0" fontAlgn="auto" latinLnBrk="0" hangingPunct="0">
              <a:lnSpc>
                <a:spcPct val="100000"/>
              </a:lnSpc>
              <a:spcBef>
                <a:spcPts val="0"/>
              </a:spcBef>
              <a:spcAft>
                <a:spcPts val="0"/>
              </a:spcAft>
              <a:buClrTx/>
              <a:buSzTx/>
              <a:buFont typeface="Wingdings" panose="05000000000000000000" charset="0"/>
              <a:buChar char="l"/>
            </a:pPr>
            <a:r>
              <a:rPr kumimoji="0" lang="zh-CN" altLang="en-US" sz="4400" b="1" i="0" u="none" strike="noStrike" cap="none" spc="0" normalizeH="0" baseline="0">
                <a:ln>
                  <a:noFill/>
                </a:ln>
                <a:solidFill>
                  <a:schemeClr val="bg1"/>
                </a:solidFill>
                <a:effectLst/>
                <a:uFillTx/>
                <a:latin typeface="+mn-lt"/>
                <a:ea typeface="+mn-ea"/>
                <a:cs typeface="+mn-cs"/>
                <a:sym typeface="Helvetica Neue"/>
              </a:rPr>
              <a:t>Referral Bonus</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R="0" lvl="0" algn="l" defTabSz="2438400" rtl="0" fontAlgn="auto" latinLnBrk="0" hangingPunct="0">
              <a:lnSpc>
                <a:spcPct val="100000"/>
              </a:lnSpc>
              <a:spcBef>
                <a:spcPts val="0"/>
              </a:spcBef>
              <a:spcAft>
                <a:spcPts val="0"/>
              </a:spcAft>
              <a:buClrTx/>
              <a:buSzTx/>
              <a:buFont typeface="Wingdings" panose="05000000000000000000" charset="0"/>
            </a:pPr>
            <a:r>
              <a:rPr kumimoji="0" lang="en-US" altLang="zh-CN" sz="4400" b="1" i="0" u="none" strike="noStrike" cap="none" spc="0" normalizeH="0" baseline="0">
                <a:ln>
                  <a:noFill/>
                </a:ln>
                <a:solidFill>
                  <a:schemeClr val="bg1"/>
                </a:solidFill>
                <a:effectLst/>
                <a:uFillTx/>
                <a:latin typeface="+mn-lt"/>
                <a:ea typeface="+mn-ea"/>
                <a:cs typeface="+mn-cs"/>
                <a:sym typeface="Helvetica Neue"/>
              </a:rPr>
              <a:t>  1,0</a:t>
            </a:r>
            <a:r>
              <a:rPr kumimoji="0" lang="zh-CN" altLang="en-US" sz="4400" b="1" i="0" u="none" strike="noStrike" cap="none" spc="0" normalizeH="0" baseline="0">
                <a:ln>
                  <a:noFill/>
                </a:ln>
                <a:solidFill>
                  <a:schemeClr val="bg1"/>
                </a:solidFill>
                <a:effectLst/>
                <a:uFillTx/>
                <a:latin typeface="+mn-lt"/>
                <a:ea typeface="+mn-ea"/>
                <a:cs typeface="+mn-cs"/>
                <a:sym typeface="Helvetica Neue"/>
              </a:rPr>
              <a:t>00,000 ZTG</a:t>
            </a: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a:p>
            <a:pPr marL="571500" marR="0" lvl="0" indent="-571500" algn="l" defTabSz="2438400" rtl="0" fontAlgn="auto" latinLnBrk="0" hangingPunct="0">
              <a:lnSpc>
                <a:spcPct val="100000"/>
              </a:lnSpc>
              <a:spcBef>
                <a:spcPts val="0"/>
              </a:spcBef>
              <a:spcAft>
                <a:spcPts val="0"/>
              </a:spcAft>
              <a:buClrTx/>
              <a:buSzTx/>
              <a:buFont typeface="Wingdings" panose="05000000000000000000" charset="0"/>
              <a:buChar char="l"/>
            </a:pPr>
            <a:endParaRPr kumimoji="0" lang="zh-CN" altLang="en-US" sz="4400" b="1" i="0" u="none" strike="noStrike" cap="none" spc="0" normalizeH="0" baseline="0">
              <a:ln>
                <a:noFill/>
              </a:ln>
              <a:solidFill>
                <a:schemeClr val="bg1"/>
              </a:solidFill>
              <a:effectLst/>
              <a:uFillTx/>
              <a:latin typeface="+mn-lt"/>
              <a:ea typeface="+mn-ea"/>
              <a:cs typeface="+mn-cs"/>
              <a:sym typeface="Helvetica Neue"/>
            </a:endParaRPr>
          </a:p>
        </p:txBody>
      </p:sp>
      <p:cxnSp>
        <p:nvCxnSpPr>
          <p:cNvPr id="4" name="直接箭头连接符 3"/>
          <p:cNvCxnSpPr/>
          <p:nvPr/>
        </p:nvCxnSpPr>
        <p:spPr>
          <a:xfrm flipH="1">
            <a:off x="5711190" y="3444875"/>
            <a:ext cx="2684145" cy="3053080"/>
          </a:xfrm>
          <a:prstGeom prst="straightConnector1">
            <a:avLst/>
          </a:prstGeom>
          <a:ln w="98425" cmpd="sng">
            <a:solidFill>
              <a:schemeClr val="bg1"/>
            </a:solidFill>
            <a:prstDash val="solid"/>
            <a:tailEnd type="arrow" w="med" len="med"/>
          </a:ln>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a:off x="12047855" y="3444875"/>
            <a:ext cx="3528695" cy="2117090"/>
          </a:xfrm>
          <a:prstGeom prst="straightConnector1">
            <a:avLst/>
          </a:prstGeom>
          <a:ln w="98425" cmpd="sng">
            <a:solidFill>
              <a:schemeClr val="bg1"/>
            </a:solidFill>
            <a:prstDash val="solid"/>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157" name="Zeitgeist is an evolving blockchain for prediction markets and futarchy"/>
          <p:cNvSpPr txBox="1"/>
          <p:nvPr/>
        </p:nvSpPr>
        <p:spPr>
          <a:xfrm>
            <a:off x="12120245" y="449263"/>
            <a:ext cx="15953740" cy="932180"/>
          </a:xfrm>
          <a:prstGeom prst="rect">
            <a:avLst/>
          </a:prstGeom>
          <a:ln w="12700">
            <a:miter lim="400000"/>
          </a:ln>
        </p:spPr>
        <p:txBody>
          <a:bodyPr wrap="square"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Crowdloan </a:t>
            </a:r>
            <a:r>
              <a:rPr lang="en-US" altLang="zh-CN" sz="5400">
                <a:latin typeface="微软雅黑" panose="020B0503020204020204" charset="-122"/>
                <a:ea typeface="微软雅黑" panose="020B0503020204020204" charset="-122"/>
              </a:rPr>
              <a:t>Reward</a:t>
            </a:r>
            <a:endParaRPr lang="en-US" altLang="zh-CN" sz="5400">
              <a:latin typeface="微软雅黑" panose="020B0503020204020204" charset="-122"/>
              <a:ea typeface="微软雅黑" panose="020B0503020204020204" charset="-122"/>
            </a:endParaRPr>
          </a:p>
        </p:txBody>
      </p:sp>
      <p:sp>
        <p:nvSpPr>
          <p:cNvPr id="2" name="文本框 1"/>
          <p:cNvSpPr txBox="1"/>
          <p:nvPr/>
        </p:nvSpPr>
        <p:spPr>
          <a:xfrm>
            <a:off x="2903220" y="2498725"/>
            <a:ext cx="13465175" cy="24714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R="0" algn="l" defTabSz="2438400" rtl="0" fontAlgn="auto" latinLnBrk="0" hangingPunct="0">
              <a:lnSpc>
                <a:spcPct val="100000"/>
              </a:lnSpc>
              <a:spcBef>
                <a:spcPts val="0"/>
              </a:spcBef>
              <a:spcAft>
                <a:spcPts val="0"/>
              </a:spcAft>
              <a:buClrTx/>
              <a:buSzTx/>
              <a:buFont typeface="Wingdings" panose="05000000000000000000" charset="0"/>
            </a:pPr>
            <a:r>
              <a:rPr kumimoji="0" lang="en-US" altLang="zh-CN" sz="6600" b="1" i="0" u="none" strike="noStrike" cap="none" spc="0" normalizeH="0" baseline="0">
                <a:ln>
                  <a:noFill/>
                </a:ln>
                <a:solidFill>
                  <a:schemeClr val="bg1"/>
                </a:solidFill>
                <a:effectLst/>
                <a:uFillTx/>
                <a:latin typeface="+mn-lt"/>
                <a:ea typeface="+mn-ea"/>
                <a:cs typeface="+mn-cs"/>
                <a:sym typeface="Helvetica Neue"/>
              </a:rPr>
              <a:t>Cap</a:t>
            </a:r>
            <a:endParaRPr kumimoji="0" lang="en-US" altLang="zh-CN" sz="6600" b="1" i="0" u="none" strike="noStrike" cap="none" spc="0" normalizeH="0" baseline="0">
              <a:ln>
                <a:noFill/>
              </a:ln>
              <a:solidFill>
                <a:schemeClr val="bg1"/>
              </a:solidFill>
              <a:effectLst/>
              <a:uFillTx/>
              <a:latin typeface="+mn-lt"/>
              <a:ea typeface="+mn-ea"/>
              <a:cs typeface="+mn-cs"/>
              <a:sym typeface="Helvetica Neue"/>
            </a:endParaRPr>
          </a:p>
          <a:p>
            <a:pPr marR="0" algn="l" defTabSz="2438400" rtl="0" fontAlgn="auto" latinLnBrk="0" hangingPunct="0">
              <a:lnSpc>
                <a:spcPct val="100000"/>
              </a:lnSpc>
              <a:spcBef>
                <a:spcPts val="0"/>
              </a:spcBef>
              <a:spcAft>
                <a:spcPts val="0"/>
              </a:spcAft>
              <a:buClrTx/>
              <a:buSzTx/>
              <a:buFont typeface="Wingdings" panose="05000000000000000000" charset="0"/>
            </a:pPr>
            <a:br>
              <a:rPr kumimoji="0" lang="en-US" altLang="zh-CN" sz="4400" b="1" i="0" u="none" strike="noStrike" cap="none" spc="0" normalizeH="0" baseline="0">
                <a:ln>
                  <a:noFill/>
                </a:ln>
                <a:solidFill>
                  <a:schemeClr val="bg1"/>
                </a:solidFill>
                <a:effectLst/>
                <a:uFillTx/>
                <a:latin typeface="+mn-lt"/>
                <a:ea typeface="+mn-ea"/>
                <a:cs typeface="+mn-cs"/>
                <a:sym typeface="Helvetica Neue"/>
              </a:rPr>
            </a:br>
            <a:r>
              <a:rPr kumimoji="0" lang="en-US" altLang="zh-CN" sz="4400" b="1" i="0" u="none" strike="noStrike" cap="none" spc="0" normalizeH="0" baseline="0">
                <a:ln>
                  <a:noFill/>
                </a:ln>
                <a:solidFill>
                  <a:schemeClr val="bg1"/>
                </a:solidFill>
                <a:effectLst/>
                <a:uFillTx/>
                <a:latin typeface="+mn-lt"/>
                <a:ea typeface="+mn-ea"/>
                <a:cs typeface="+mn-cs"/>
                <a:sym typeface="Helvetica Neue"/>
              </a:rPr>
              <a:t>125,000 KSM</a:t>
            </a:r>
            <a:endParaRPr kumimoji="0" lang="en-US" altLang="zh-CN" sz="4400" b="1" i="0" u="none" strike="noStrike" cap="none" spc="0" normalizeH="0" baseline="0">
              <a:ln>
                <a:noFill/>
              </a:ln>
              <a:solidFill>
                <a:schemeClr val="bg1"/>
              </a:solidFill>
              <a:effectLst/>
              <a:uFillTx/>
              <a:latin typeface="+mn-lt"/>
              <a:ea typeface="+mn-ea"/>
              <a:cs typeface="+mn-cs"/>
              <a:sym typeface="Helvetica Neue"/>
            </a:endParaRPr>
          </a:p>
        </p:txBody>
      </p:sp>
      <p:sp>
        <p:nvSpPr>
          <p:cNvPr id="5" name="文本框 4"/>
          <p:cNvSpPr txBox="1"/>
          <p:nvPr/>
        </p:nvSpPr>
        <p:spPr>
          <a:xfrm>
            <a:off x="2830830" y="6445885"/>
            <a:ext cx="13465175" cy="3148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R="0" algn="l" defTabSz="2438400" rtl="0" fontAlgn="auto" latinLnBrk="0" hangingPunct="0">
              <a:lnSpc>
                <a:spcPct val="100000"/>
              </a:lnSpc>
              <a:spcBef>
                <a:spcPts val="0"/>
              </a:spcBef>
              <a:spcAft>
                <a:spcPts val="0"/>
              </a:spcAft>
              <a:buClrTx/>
              <a:buSzTx/>
              <a:buFont typeface="Wingdings" panose="05000000000000000000" charset="0"/>
            </a:pPr>
            <a:r>
              <a:rPr kumimoji="0" lang="en-US" altLang="zh-CN" sz="6600" b="1" i="0" u="none" strike="noStrike" cap="none" spc="0" normalizeH="0" baseline="0">
                <a:ln>
                  <a:noFill/>
                </a:ln>
                <a:solidFill>
                  <a:schemeClr val="bg1"/>
                </a:solidFill>
                <a:effectLst/>
                <a:uFillTx/>
                <a:latin typeface="+mn-lt"/>
                <a:ea typeface="+mn-ea"/>
                <a:cs typeface="+mn-cs"/>
                <a:sym typeface="Helvetica Neue"/>
              </a:rPr>
              <a:t>Base Reward/KSM</a:t>
            </a:r>
            <a:br>
              <a:rPr kumimoji="0" lang="en-US" altLang="zh-CN" sz="4400" b="1" i="0" u="none" strike="noStrike" cap="none" spc="0" normalizeH="0" baseline="0">
                <a:ln>
                  <a:noFill/>
                </a:ln>
                <a:solidFill>
                  <a:schemeClr val="bg1"/>
                </a:solidFill>
                <a:effectLst/>
                <a:uFillTx/>
                <a:latin typeface="+mn-lt"/>
                <a:ea typeface="+mn-ea"/>
                <a:cs typeface="+mn-cs"/>
                <a:sym typeface="Helvetica Neue"/>
              </a:rPr>
            </a:br>
            <a:endParaRPr kumimoji="0" lang="en-US" altLang="zh-CN" sz="4400" b="1" i="0" u="none" strike="noStrike" cap="none" spc="0" normalizeH="0" baseline="0">
              <a:ln>
                <a:noFill/>
              </a:ln>
              <a:solidFill>
                <a:schemeClr val="bg1"/>
              </a:solidFill>
              <a:effectLst/>
              <a:uFillTx/>
              <a:latin typeface="+mn-lt"/>
              <a:ea typeface="+mn-ea"/>
              <a:cs typeface="+mn-cs"/>
              <a:sym typeface="Helvetica Neue"/>
            </a:endParaRPr>
          </a:p>
          <a:p>
            <a:pPr marR="0" algn="l" defTabSz="2438400" rtl="0" fontAlgn="auto" latinLnBrk="0" hangingPunct="0">
              <a:lnSpc>
                <a:spcPct val="100000"/>
              </a:lnSpc>
              <a:spcBef>
                <a:spcPts val="0"/>
              </a:spcBef>
              <a:spcAft>
                <a:spcPts val="0"/>
              </a:spcAft>
              <a:buClrTx/>
              <a:buSzTx/>
              <a:buFont typeface="Wingdings" panose="05000000000000000000" charset="0"/>
            </a:pPr>
            <a:r>
              <a:rPr kumimoji="0" lang="en-US" altLang="zh-CN" sz="4400" b="1" i="0" u="none" strike="noStrike" cap="none" spc="0" normalizeH="0" baseline="0">
                <a:ln>
                  <a:noFill/>
                </a:ln>
                <a:solidFill>
                  <a:schemeClr val="bg1"/>
                </a:solidFill>
                <a:effectLst/>
                <a:uFillTx/>
                <a:latin typeface="+mn-lt"/>
                <a:ea typeface="+mn-ea"/>
                <a:cs typeface="+mn-cs"/>
                <a:sym typeface="Helvetica Neue"/>
              </a:rPr>
              <a:t>MIN:  80 ZTG</a:t>
            </a:r>
            <a:endParaRPr kumimoji="0" lang="en-US" altLang="zh-CN" sz="4400" b="1" i="0" u="none" strike="noStrike" cap="none" spc="0" normalizeH="0" baseline="0">
              <a:ln>
                <a:noFill/>
              </a:ln>
              <a:solidFill>
                <a:schemeClr val="bg1"/>
              </a:solidFill>
              <a:effectLst/>
              <a:uFillTx/>
              <a:latin typeface="+mn-lt"/>
              <a:ea typeface="+mn-ea"/>
              <a:cs typeface="+mn-cs"/>
              <a:sym typeface="Helvetica Neue"/>
            </a:endParaRPr>
          </a:p>
          <a:p>
            <a:pPr marR="0" algn="l" defTabSz="2438400" rtl="0" fontAlgn="auto" latinLnBrk="0" hangingPunct="0">
              <a:lnSpc>
                <a:spcPct val="100000"/>
              </a:lnSpc>
              <a:spcBef>
                <a:spcPts val="0"/>
              </a:spcBef>
              <a:spcAft>
                <a:spcPts val="0"/>
              </a:spcAft>
              <a:buClrTx/>
              <a:buSzTx/>
              <a:buFont typeface="Wingdings" panose="05000000000000000000" charset="0"/>
            </a:pPr>
            <a:r>
              <a:rPr kumimoji="0" lang="en-US" altLang="zh-CN" sz="4400" b="1" i="0" u="none" strike="noStrike" cap="none" spc="0" normalizeH="0" baseline="0">
                <a:ln>
                  <a:noFill/>
                </a:ln>
                <a:solidFill>
                  <a:schemeClr val="bg1"/>
                </a:solidFill>
                <a:effectLst/>
                <a:uFillTx/>
                <a:latin typeface="+mn-lt"/>
                <a:ea typeface="+mn-ea"/>
                <a:cs typeface="+mn-cs"/>
                <a:sym typeface="Helvetica Neue"/>
              </a:rPr>
              <a:t>MAX:  200 ZTG</a:t>
            </a:r>
            <a:endParaRPr kumimoji="0" lang="en-US" altLang="zh-CN" sz="4400" b="1"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250" y="2825433"/>
            <a:ext cx="92062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01 | Zeitgeist </a:t>
            </a:r>
            <a:r>
              <a:rPr lang="en-US" sz="4000" b="1" i="0" u="none" strike="noStrike" cap="none">
                <a:solidFill>
                  <a:srgbClr val="FFFFFF"/>
                </a:solidFill>
                <a:latin typeface="Helvetica Neue"/>
                <a:ea typeface="Helvetica Neue"/>
                <a:cs typeface="Helvetica Neue"/>
                <a:sym typeface="Helvetica Neue"/>
              </a:rPr>
              <a:t>Introduction</a:t>
            </a:r>
            <a:endParaRPr lang="en-US" sz="4000" b="1" i="0" u="none" strike="noStrike" cap="none">
              <a:solidFill>
                <a:srgbClr val="FFFFFF"/>
              </a:solidFill>
              <a:latin typeface="Helvetica Neue"/>
              <a:ea typeface="Helvetica Neue"/>
              <a:cs typeface="Helvetica Neue"/>
              <a:sym typeface="Helvetica Neue"/>
            </a:endParaRPr>
          </a:p>
        </p:txBody>
      </p:sp>
      <p:sp>
        <p:nvSpPr>
          <p:cNvPr id="70" name="Google Shape;70;p15"/>
          <p:cNvSpPr txBox="1"/>
          <p:nvPr/>
        </p:nvSpPr>
        <p:spPr>
          <a:xfrm>
            <a:off x="15095220" y="2793048"/>
            <a:ext cx="7028815" cy="145542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419258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02 | </a:t>
            </a:r>
            <a:r>
              <a:rPr lang="en-US" sz="4000" b="1">
                <a:solidFill>
                  <a:srgbClr val="FFFFFF"/>
                </a:solidFill>
                <a:latin typeface="Helvetica Neue"/>
                <a:ea typeface="Helvetica Neue"/>
                <a:cs typeface="Helvetica Neue"/>
                <a:sym typeface="Helvetica Neue"/>
              </a:rPr>
              <a:t>Prediction Market</a:t>
            </a:r>
            <a:r>
              <a:rPr lang="en-US" sz="4000" b="1" i="0" u="none" strike="noStrike" cap="none">
                <a:solidFill>
                  <a:srgbClr val="FFFFFF"/>
                </a:solidFill>
                <a:latin typeface="Helvetica Neue"/>
                <a:ea typeface="Helvetica Neue"/>
                <a:cs typeface="Helvetica Neue"/>
                <a:sym typeface="Helvetica Neue"/>
              </a:rPr>
              <a:t> </a:t>
            </a:r>
            <a:endParaRPr sz="4000" b="1" i="0" u="none" strike="noStrike" cap="none">
              <a:solidFill>
                <a:srgbClr val="FFFFFF"/>
              </a:solidFill>
              <a:latin typeface="Helvetica Neue"/>
              <a:ea typeface="Helvetica Neue"/>
              <a:cs typeface="Helvetica Neue"/>
              <a:sym typeface="Helvetica Neue"/>
            </a:endParaRPr>
          </a:p>
        </p:txBody>
      </p:sp>
      <p:sp>
        <p:nvSpPr>
          <p:cNvPr id="72" name="Google Shape;72;p15"/>
          <p:cNvSpPr txBox="1"/>
          <p:nvPr/>
        </p:nvSpPr>
        <p:spPr>
          <a:xfrm>
            <a:off x="1492250" y="5503229"/>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03 | </a:t>
            </a:r>
            <a:r>
              <a:rPr lang="en-US" sz="4000" b="1" i="0" u="none" strike="noStrike" cap="none">
                <a:solidFill>
                  <a:srgbClr val="FFFFFF"/>
                </a:solidFill>
                <a:latin typeface="Helvetica Neue"/>
                <a:ea typeface="Helvetica Neue"/>
                <a:cs typeface="Helvetica Neue"/>
                <a:sym typeface="Helvetica Neue"/>
              </a:rPr>
              <a:t>Futarchy</a:t>
            </a:r>
            <a:endParaRPr lang="en-US" sz="4000" b="1" i="0" u="none" strike="noStrike" cap="none">
              <a:solidFill>
                <a:srgbClr val="FFFFFF"/>
              </a:solidFill>
              <a:latin typeface="Helvetica Neue"/>
              <a:ea typeface="Helvetica Neue"/>
              <a:cs typeface="Helvetica Neue"/>
              <a:sym typeface="Helvetica Neue"/>
            </a:endParaRPr>
          </a:p>
        </p:txBody>
      </p:sp>
      <p:sp>
        <p:nvSpPr>
          <p:cNvPr id="73" name="Google Shape;73;p15"/>
          <p:cNvSpPr txBox="1"/>
          <p:nvPr/>
        </p:nvSpPr>
        <p:spPr>
          <a:xfrm>
            <a:off x="1475740" y="6778309"/>
            <a:ext cx="10717530" cy="716915"/>
          </a:xfrm>
          <a:prstGeom prst="rect">
            <a:avLst/>
          </a:prstGeom>
          <a:noFill/>
          <a:ln>
            <a:noFill/>
          </a:ln>
        </p:spPr>
        <p:txBody>
          <a:bodyPr spcFirstLastPara="1" wrap="square" lIns="50800" tIns="50800" rIns="50800" bIns="50800" anchor="ctr" anchorCtr="0">
            <a:spAutoFit/>
          </a:bodyPr>
          <a:lstStyle/>
          <a:p>
            <a:pPr marL="0" marR="0" lvl="0" algn="l" rtl="0">
              <a:lnSpc>
                <a:spcPct val="100000"/>
              </a:lnSpc>
              <a:spcBef>
                <a:spcPts val="0"/>
              </a:spcBef>
              <a:spcAft>
                <a:spcPts val="0"/>
              </a:spcAft>
              <a:buClr>
                <a:srgbClr val="FFFFFF"/>
              </a:buClr>
              <a:buSzPts val="4000"/>
              <a:buFont typeface="Helvetica Neue"/>
              <a:buNone/>
            </a:pPr>
            <a:r>
              <a:rPr lang="en-US" sz="4000" b="1" i="0" u="none" strike="noStrike" cap="none">
                <a:solidFill>
                  <a:srgbClr val="FFFFFF"/>
                </a:solidFill>
                <a:latin typeface="Helvetica Neue"/>
                <a:ea typeface="Helvetica Neue"/>
                <a:cs typeface="Helvetica Neue"/>
                <a:sym typeface="Helvetica Neue"/>
              </a:rPr>
              <a:t>04 | </a:t>
            </a:r>
            <a:r>
              <a:rPr lang="en-US" sz="4000" b="1">
                <a:solidFill>
                  <a:srgbClr val="FFFFFF"/>
                </a:solidFill>
                <a:latin typeface="Helvetica Neue"/>
                <a:ea typeface="Helvetica Neue"/>
                <a:cs typeface="Helvetica Neue"/>
                <a:sym typeface="Helvetica Neue"/>
              </a:rPr>
              <a:t>Crowdloan</a:t>
            </a:r>
            <a:endParaRPr lang="en-US" sz="4000" b="1">
              <a:solidFill>
                <a:srgbClr val="FFFFFF"/>
              </a:solidFill>
              <a:latin typeface="Helvetica Neue"/>
              <a:ea typeface="Helvetica Neue"/>
              <a:cs typeface="Helvetica Neue"/>
              <a:sym typeface="Helvetica Neue"/>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157" name="Zeitgeist is an evolving blockchain for prediction markets and futarchy"/>
          <p:cNvSpPr txBox="1"/>
          <p:nvPr/>
        </p:nvSpPr>
        <p:spPr>
          <a:xfrm>
            <a:off x="12120245" y="449263"/>
            <a:ext cx="15953740" cy="932180"/>
          </a:xfrm>
          <a:prstGeom prst="rect">
            <a:avLst/>
          </a:prstGeom>
          <a:ln w="12700">
            <a:miter lim="400000"/>
          </a:ln>
        </p:spPr>
        <p:txBody>
          <a:bodyPr wrap="square" lIns="50800" tIns="50800" rIns="50800" bIns="50800" anchor="ctr">
            <a:spAutoFit/>
          </a:bodyPr>
          <a:lstStyle>
            <a:lvl1pPr algn="l">
              <a:defRPr sz="6000" b="1">
                <a:solidFill>
                  <a:srgbClr val="FFFFFF"/>
                </a:solidFill>
              </a:defRPr>
            </a:lvl1pPr>
          </a:lstStyle>
          <a:p>
            <a:r>
              <a:rPr lang="en-US" altLang="zh-CN" sz="5400">
                <a:latin typeface="微软雅黑" panose="020B0503020204020204" charset="-122"/>
                <a:ea typeface="微软雅黑" panose="020B0503020204020204" charset="-122"/>
              </a:rPr>
              <a:t>Release </a:t>
            </a:r>
            <a:r>
              <a:rPr lang="en-US" altLang="zh-CN" sz="5400">
                <a:latin typeface="微软雅黑" panose="020B0503020204020204" charset="-122"/>
                <a:ea typeface="微软雅黑" panose="020B0503020204020204" charset="-122"/>
              </a:rPr>
              <a:t>Schedule</a:t>
            </a:r>
            <a:endParaRPr lang="en-US" altLang="zh-CN" sz="5400">
              <a:latin typeface="微软雅黑" panose="020B0503020204020204" charset="-122"/>
              <a:ea typeface="微软雅黑" panose="020B0503020204020204" charset="-122"/>
            </a:endParaRPr>
          </a:p>
        </p:txBody>
      </p:sp>
      <p:sp>
        <p:nvSpPr>
          <p:cNvPr id="2" name="文本框 1"/>
          <p:cNvSpPr txBox="1"/>
          <p:nvPr/>
        </p:nvSpPr>
        <p:spPr>
          <a:xfrm>
            <a:off x="382270" y="3688715"/>
            <a:ext cx="9265285" cy="65646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1143000" marR="0" indent="-1143000" algn="l" defTabSz="2438400" rtl="0" fontAlgn="auto" latinLnBrk="0" hangingPunct="0">
              <a:lnSpc>
                <a:spcPct val="100000"/>
              </a:lnSpc>
              <a:spcBef>
                <a:spcPts val="0"/>
              </a:spcBef>
              <a:spcAft>
                <a:spcPts val="0"/>
              </a:spcAft>
              <a:buClrTx/>
              <a:buSzTx/>
              <a:buFont typeface="+mj-lt"/>
              <a:buAutoNum type="arabicPeriod"/>
            </a:pPr>
            <a:r>
              <a:rPr kumimoji="0" lang="en-US" altLang="zh-CN" sz="6000" b="1" i="0" u="none" strike="noStrike" cap="none" spc="0" normalizeH="0" baseline="0">
                <a:ln>
                  <a:noFill/>
                </a:ln>
                <a:solidFill>
                  <a:schemeClr val="bg1"/>
                </a:solidFill>
                <a:effectLst/>
                <a:uFillTx/>
                <a:latin typeface="+mn-lt"/>
                <a:ea typeface="+mn-ea"/>
                <a:cs typeface="+mn-cs"/>
                <a:sym typeface="Helvetica Neue"/>
              </a:rPr>
              <a:t>Transferability Event (TTE)</a:t>
            </a:r>
            <a:endParaRPr kumimoji="0" lang="en-US" altLang="zh-CN" sz="6000" b="1" i="0" u="none" strike="noStrike" cap="none" spc="0" normalizeH="0" baseline="0">
              <a:ln>
                <a:noFill/>
              </a:ln>
              <a:solidFill>
                <a:schemeClr val="bg1"/>
              </a:solidFill>
              <a:effectLst/>
              <a:uFillTx/>
              <a:latin typeface="+mn-lt"/>
              <a:ea typeface="+mn-ea"/>
              <a:cs typeface="+mn-cs"/>
              <a:sym typeface="Helvetica Neue"/>
            </a:endParaRPr>
          </a:p>
          <a:p>
            <a:pPr marL="1143000" marR="0" indent="-1143000" algn="l" defTabSz="2438400" rtl="0" fontAlgn="auto" latinLnBrk="0" hangingPunct="0">
              <a:lnSpc>
                <a:spcPct val="100000"/>
              </a:lnSpc>
              <a:spcBef>
                <a:spcPts val="0"/>
              </a:spcBef>
              <a:spcAft>
                <a:spcPts val="0"/>
              </a:spcAft>
              <a:buClrTx/>
              <a:buSzTx/>
              <a:buFont typeface="+mj-lt"/>
              <a:buAutoNum type="arabicPeriod"/>
            </a:pPr>
            <a:endParaRPr kumimoji="0" lang="en-US" altLang="zh-CN" sz="6000" b="1" i="0" u="none" strike="noStrike" cap="none" spc="0" normalizeH="0" baseline="0">
              <a:ln>
                <a:noFill/>
              </a:ln>
              <a:solidFill>
                <a:schemeClr val="bg1"/>
              </a:solidFill>
              <a:effectLst/>
              <a:uFillTx/>
              <a:latin typeface="+mn-lt"/>
              <a:ea typeface="+mn-ea"/>
              <a:cs typeface="+mn-cs"/>
              <a:sym typeface="Helvetica Neue"/>
            </a:endParaRPr>
          </a:p>
          <a:p>
            <a:pPr marL="1143000" marR="0" indent="-1143000" algn="l" defTabSz="2438400" rtl="0" fontAlgn="auto" latinLnBrk="0" hangingPunct="0">
              <a:lnSpc>
                <a:spcPct val="100000"/>
              </a:lnSpc>
              <a:spcBef>
                <a:spcPts val="0"/>
              </a:spcBef>
              <a:spcAft>
                <a:spcPts val="0"/>
              </a:spcAft>
              <a:buClrTx/>
              <a:buSzTx/>
              <a:buFont typeface="+mj-lt"/>
              <a:buAutoNum type="arabicPeriod"/>
            </a:pPr>
            <a:r>
              <a:rPr kumimoji="0" lang="en-US" altLang="zh-CN" sz="6000" b="1" i="0" u="none" strike="noStrike" cap="none" spc="0" normalizeH="0" baseline="0">
                <a:ln>
                  <a:noFill/>
                </a:ln>
                <a:solidFill>
                  <a:schemeClr val="bg1"/>
                </a:solidFill>
                <a:effectLst/>
                <a:uFillTx/>
                <a:latin typeface="+mn-lt"/>
                <a:ea typeface="+mn-ea"/>
                <a:cs typeface="+mn-cs"/>
                <a:sym typeface="Helvetica Neue"/>
              </a:rPr>
              <a:t>Unlocked Initially 30%</a:t>
            </a:r>
            <a:endParaRPr kumimoji="0" lang="en-US" altLang="zh-CN" sz="6000" b="1" i="0" u="none" strike="noStrike" cap="none" spc="0" normalizeH="0" baseline="0">
              <a:ln>
                <a:noFill/>
              </a:ln>
              <a:solidFill>
                <a:schemeClr val="bg1"/>
              </a:solidFill>
              <a:effectLst/>
              <a:uFillTx/>
              <a:latin typeface="+mn-lt"/>
              <a:ea typeface="+mn-ea"/>
              <a:cs typeface="+mn-cs"/>
              <a:sym typeface="Helvetica Neue"/>
            </a:endParaRPr>
          </a:p>
          <a:p>
            <a:pPr marL="1143000" marR="0" indent="-1143000" algn="l" defTabSz="2438400" rtl="0" fontAlgn="auto" latinLnBrk="0" hangingPunct="0">
              <a:lnSpc>
                <a:spcPct val="100000"/>
              </a:lnSpc>
              <a:spcBef>
                <a:spcPts val="0"/>
              </a:spcBef>
              <a:spcAft>
                <a:spcPts val="0"/>
              </a:spcAft>
              <a:buClrTx/>
              <a:buSzTx/>
              <a:buFont typeface="+mj-lt"/>
              <a:buAutoNum type="arabicPeriod"/>
            </a:pPr>
            <a:endParaRPr kumimoji="0" lang="en-US" altLang="zh-CN" sz="6000" b="1" i="0" u="none" strike="noStrike" cap="none" spc="0" normalizeH="0" baseline="0">
              <a:ln>
                <a:noFill/>
              </a:ln>
              <a:solidFill>
                <a:schemeClr val="bg1"/>
              </a:solidFill>
              <a:effectLst/>
              <a:uFillTx/>
              <a:latin typeface="+mn-lt"/>
              <a:ea typeface="+mn-ea"/>
              <a:cs typeface="+mn-cs"/>
              <a:sym typeface="Helvetica Neue"/>
            </a:endParaRPr>
          </a:p>
          <a:p>
            <a:pPr marL="1143000" marR="0" indent="-1143000" algn="l" defTabSz="2438400" rtl="0" fontAlgn="auto" latinLnBrk="0" hangingPunct="0">
              <a:lnSpc>
                <a:spcPct val="100000"/>
              </a:lnSpc>
              <a:spcBef>
                <a:spcPts val="0"/>
              </a:spcBef>
              <a:spcAft>
                <a:spcPts val="0"/>
              </a:spcAft>
              <a:buClrTx/>
              <a:buSzTx/>
              <a:buFont typeface="+mj-lt"/>
              <a:buAutoNum type="arabicPeriod"/>
            </a:pPr>
            <a:r>
              <a:rPr kumimoji="0" lang="en-US" altLang="zh-CN" sz="6000" b="1" i="0" u="none" strike="noStrike" cap="none" spc="0" normalizeH="0" baseline="0">
                <a:ln>
                  <a:noFill/>
                </a:ln>
                <a:solidFill>
                  <a:schemeClr val="bg1"/>
                </a:solidFill>
                <a:effectLst/>
                <a:uFillTx/>
                <a:latin typeface="+mn-lt"/>
                <a:ea typeface="+mn-ea"/>
                <a:cs typeface="+mn-cs"/>
                <a:sym typeface="Helvetica Neue"/>
              </a:rPr>
              <a:t>Linear </a:t>
            </a:r>
            <a:r>
              <a:rPr kumimoji="0" lang="en-US" altLang="zh-CN" sz="6000" b="1" i="0" u="none" strike="noStrike" cap="none" spc="0" normalizeH="0" baseline="0">
                <a:ln>
                  <a:noFill/>
                </a:ln>
                <a:solidFill>
                  <a:schemeClr val="bg1"/>
                </a:solidFill>
                <a:effectLst/>
                <a:uFillTx/>
                <a:latin typeface="+mn-lt"/>
                <a:ea typeface="+mn-ea"/>
                <a:cs typeface="+mn-cs"/>
                <a:sym typeface="Helvetica Neue"/>
              </a:rPr>
              <a:t>Vesting</a:t>
            </a:r>
            <a:endParaRPr kumimoji="0" lang="en-US" altLang="zh-CN" sz="6000" b="1" i="0" u="none" strike="noStrike" cap="none" spc="0" normalizeH="0" baseline="0">
              <a:ln>
                <a:noFill/>
              </a:ln>
              <a:solidFill>
                <a:schemeClr val="bg1"/>
              </a:solidFill>
              <a:effectLst/>
              <a:uFillTx/>
              <a:latin typeface="+mn-lt"/>
              <a:ea typeface="+mn-ea"/>
              <a:cs typeface="+mn-cs"/>
              <a:sym typeface="Helvetica Neue"/>
            </a:endParaRPr>
          </a:p>
        </p:txBody>
      </p:sp>
      <p:pic>
        <p:nvPicPr>
          <p:cNvPr id="3" name="image1.png"/>
          <p:cNvPicPr preferRelativeResize="0"/>
          <p:nvPr/>
        </p:nvPicPr>
        <p:blipFill>
          <a:blip r:embed="rId3"/>
          <a:srcRect/>
          <a:stretch>
            <a:fillRect/>
          </a:stretch>
        </p:blipFill>
        <p:spPr>
          <a:xfrm>
            <a:off x="8951595" y="3257550"/>
            <a:ext cx="13558520" cy="761936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sp>
        <p:nvSpPr>
          <p:cNvPr id="3" name="文本框 2"/>
          <p:cNvSpPr txBox="1"/>
          <p:nvPr/>
        </p:nvSpPr>
        <p:spPr>
          <a:xfrm>
            <a:off x="4919345" y="5561965"/>
            <a:ext cx="1235583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9600" b="1" i="0" u="none" strike="noStrike" cap="none" spc="0" normalizeH="0" baseline="0">
                <a:ln>
                  <a:noFill/>
                </a:ln>
                <a:solidFill>
                  <a:schemeClr val="bg1"/>
                </a:solidFill>
                <a:effectLst/>
                <a:uFillTx/>
                <a:latin typeface="+mn-lt"/>
                <a:ea typeface="+mn-ea"/>
                <a:cs typeface="+mn-cs"/>
                <a:sym typeface="Helvetica Neue"/>
              </a:rPr>
              <a:t>Thanks</a:t>
            </a:r>
            <a:endParaRPr kumimoji="0" lang="en-US" altLang="zh-CN" sz="9600" b="1" i="0" u="none" strike="noStrike" cap="none" spc="0" normalizeH="0" baseline="0">
              <a:ln>
                <a:noFill/>
              </a:ln>
              <a:solidFill>
                <a:schemeClr val="bg1"/>
              </a:solidFill>
              <a:effectLst/>
              <a:uFillTx/>
              <a:latin typeface="+mn-lt"/>
              <a:ea typeface="+mn-ea"/>
              <a:cs typeface="+mn-cs"/>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26015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latin typeface="微软雅黑" panose="020B0503020204020204" charset="-122"/>
                <a:ea typeface="微软雅黑" panose="020B0503020204020204" charset="-122"/>
                <a:cs typeface="微软雅黑" panose="020B0503020204020204" charset="-122"/>
                <a:sym typeface="Helvetica Neue"/>
              </a:rPr>
              <a:t>Zeitgeist Introduction</a:t>
            </a:r>
            <a:br>
              <a:rPr lang="en-US" b="1" i="0" u="none" strike="noStrike" cap="none">
                <a:solidFill>
                  <a:srgbClr val="B5C1CA"/>
                </a:solidFill>
                <a:latin typeface="微软雅黑" panose="020B0503020204020204" charset="-122"/>
                <a:ea typeface="微软雅黑" panose="020B0503020204020204" charset="-122"/>
                <a:cs typeface="微软雅黑" panose="020B0503020204020204" charset="-122"/>
                <a:sym typeface="Helvetica Neue"/>
              </a:rPr>
            </a:br>
            <a:endParaRPr lang="en-GB">
              <a:latin typeface="微软雅黑" panose="020B0503020204020204" charset="-122"/>
              <a:ea typeface="微软雅黑" panose="020B0503020204020204" charset="-122"/>
              <a:cs typeface="微软雅黑" panose="020B0503020204020204" charset="-122"/>
            </a:endParaRPr>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55"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pic>
        <p:nvPicPr>
          <p:cNvPr id="156"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157" name="Zeitgeist is an evolving blockchain for prediction markets and futarchy"/>
          <p:cNvSpPr txBox="1"/>
          <p:nvPr/>
        </p:nvSpPr>
        <p:spPr>
          <a:xfrm>
            <a:off x="10785528" y="392430"/>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zh-CN">
                <a:latin typeface="微软雅黑" panose="020B0503020204020204" charset="-122"/>
                <a:ea typeface="微软雅黑" panose="020B0503020204020204" charset="-122"/>
                <a:cs typeface="微软雅黑" panose="020B0503020204020204" charset="-122"/>
              </a:rPr>
              <a:t> </a:t>
            </a:r>
            <a:r>
              <a:rPr lang="en-US" altLang="zh-CN">
                <a:latin typeface="微软雅黑" panose="020B0503020204020204" charset="-122"/>
                <a:ea typeface="微软雅黑" panose="020B0503020204020204" charset="-122"/>
                <a:cs typeface="微软雅黑" panose="020B0503020204020204" charset="-122"/>
              </a:rPr>
              <a:t>Team</a:t>
            </a:r>
            <a:endParaRPr lang="en-US" altLang="zh-CN">
              <a:latin typeface="微软雅黑" panose="020B0503020204020204" charset="-122"/>
              <a:ea typeface="微软雅黑" panose="020B0503020204020204" charset="-122"/>
              <a:cs typeface="微软雅黑" panose="020B0503020204020204" charset="-122"/>
            </a:endParaRPr>
          </a:p>
        </p:txBody>
      </p:sp>
      <p:sp>
        <p:nvSpPr>
          <p:cNvPr id="158" name="Built on Substrate, Ready for Polkadot"/>
          <p:cNvSpPr txBox="1"/>
          <p:nvPr/>
        </p:nvSpPr>
        <p:spPr>
          <a:xfrm>
            <a:off x="13509678" y="1966595"/>
            <a:ext cx="10926752" cy="311785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rPr lang="en-US" sz="2800"/>
              <a:t>Logan Saether is a technologist who has a background in engineering projects in both the Ethereum and Polkadot ecosystems. At Web3 Foundation, Logan helped to build critical tooling and operation around the launch of both Kusama and Polkadot, as well as wrote extensive documentation about Polkadot including major contributions to the Polkadot Wiki. </a:t>
            </a:r>
            <a:endParaRPr lang="en-US" sz="2800"/>
          </a:p>
        </p:txBody>
      </p:sp>
      <p:pic>
        <p:nvPicPr>
          <p:cNvPr id="2" name="图片 1"/>
          <p:cNvPicPr>
            <a:picLocks noChangeAspect="1"/>
          </p:cNvPicPr>
          <p:nvPr/>
        </p:nvPicPr>
        <p:blipFill>
          <a:blip r:embed="rId4"/>
          <a:stretch>
            <a:fillRect/>
          </a:stretch>
        </p:blipFill>
        <p:spPr>
          <a:xfrm>
            <a:off x="10785475" y="2197100"/>
            <a:ext cx="2619375" cy="2628900"/>
          </a:xfrm>
          <a:prstGeom prst="rect">
            <a:avLst/>
          </a:prstGeom>
        </p:spPr>
      </p:pic>
      <p:pic>
        <p:nvPicPr>
          <p:cNvPr id="3" name="图片 2"/>
          <p:cNvPicPr>
            <a:picLocks noChangeAspect="1"/>
          </p:cNvPicPr>
          <p:nvPr/>
        </p:nvPicPr>
        <p:blipFill>
          <a:blip r:embed="rId5"/>
          <a:stretch>
            <a:fillRect/>
          </a:stretch>
        </p:blipFill>
        <p:spPr>
          <a:xfrm>
            <a:off x="10785475" y="5909945"/>
            <a:ext cx="2609850" cy="2609850"/>
          </a:xfrm>
          <a:prstGeom prst="rect">
            <a:avLst/>
          </a:prstGeom>
        </p:spPr>
      </p:pic>
      <p:pic>
        <p:nvPicPr>
          <p:cNvPr id="4" name="图片 3"/>
          <p:cNvPicPr>
            <a:picLocks noChangeAspect="1"/>
          </p:cNvPicPr>
          <p:nvPr/>
        </p:nvPicPr>
        <p:blipFill>
          <a:blip r:embed="rId6"/>
          <a:stretch>
            <a:fillRect/>
          </a:stretch>
        </p:blipFill>
        <p:spPr>
          <a:xfrm>
            <a:off x="10804525" y="9866630"/>
            <a:ext cx="2600325" cy="2581275"/>
          </a:xfrm>
          <a:prstGeom prst="rect">
            <a:avLst/>
          </a:prstGeom>
        </p:spPr>
      </p:pic>
      <p:sp>
        <p:nvSpPr>
          <p:cNvPr id="5" name="Built on Substrate, Ready for Polkadot"/>
          <p:cNvSpPr txBox="1"/>
          <p:nvPr/>
        </p:nvSpPr>
        <p:spPr>
          <a:xfrm>
            <a:off x="13564923" y="5824856"/>
            <a:ext cx="10926752" cy="311785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rPr lang="en-US" sz="2800"/>
              <a:t>Chris Hutchinson is one of the industry’s best community builders. He started his blockchain career at Status.im, where he led the community efforts during the 2017 - 2018 Ethereum boom. In early 2019, he joined Web3 Foundation to build the Polkadot Ambassador Program from scratch, which now boasts over 1500 active members from over 300 cities worldwide. </a:t>
            </a:r>
            <a:endParaRPr lang="en-US" sz="2800"/>
          </a:p>
        </p:txBody>
      </p:sp>
      <p:sp>
        <p:nvSpPr>
          <p:cNvPr id="6" name="Built on Substrate, Ready for Polkadot"/>
          <p:cNvSpPr txBox="1"/>
          <p:nvPr/>
        </p:nvSpPr>
        <p:spPr>
          <a:xfrm>
            <a:off x="13564923" y="9627870"/>
            <a:ext cx="10926752" cy="3117850"/>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rPr lang="en-US" sz="2800"/>
              <a:t>David Perry has an extensive career and experience with prediction market platforms. In 2005, he co-founded one of the first commercial prediction market software companies, Consensus Point. Since then he has worked to drive prediction market adoption in hundreds of organizations, including General Electric, Qualcomm, Best Buy, and the U.S. Government. </a:t>
            </a:r>
            <a:endParaRPr lang="en-US" sz="280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70" name="Create Your Shares"/>
          <p:cNvSpPr txBox="1"/>
          <p:nvPr/>
        </p:nvSpPr>
        <p:spPr>
          <a:xfrm>
            <a:off x="12098073" y="3136996"/>
            <a:ext cx="10926752" cy="634808"/>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Create Your Shares</a:t>
            </a:r>
          </a:p>
        </p:txBody>
      </p:sp>
      <p:sp>
        <p:nvSpPr>
          <p:cNvPr id="171" name="An individual, known as an aggregator, wishes to obtain a prediction on a particular variable. They create a new market and pose a question about the variable they want to test."/>
          <p:cNvSpPr txBox="1"/>
          <p:nvPr/>
        </p:nvSpPr>
        <p:spPr>
          <a:xfrm>
            <a:off x="12163297" y="3987800"/>
            <a:ext cx="10177464" cy="1473200"/>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An individual, known as an aggregator, wishes to obtain a prediction on a particular variable. They create a new market and pose a question about the variable they want to test.</a:t>
            </a:r>
          </a:p>
        </p:txBody>
      </p:sp>
      <p:grpSp>
        <p:nvGrpSpPr>
          <p:cNvPr id="180" name="Группа"/>
          <p:cNvGrpSpPr/>
          <p:nvPr/>
        </p:nvGrpSpPr>
        <p:grpSpPr>
          <a:xfrm>
            <a:off x="10236200" y="3197291"/>
            <a:ext cx="1270000" cy="1270001"/>
            <a:chOff x="0" y="0"/>
            <a:chExt cx="1270000" cy="1270000"/>
          </a:xfrm>
        </p:grpSpPr>
        <p:sp>
          <p:nvSpPr>
            <p:cNvPr id="178" name="Кружок"/>
            <p:cNvSpPr/>
            <p:nvPr/>
          </p:nvSpPr>
          <p:spPr>
            <a:xfrm>
              <a:off x="0" y="0"/>
              <a:ext cx="1270000" cy="1270000"/>
            </a:xfrm>
            <a:prstGeom prst="ellipse">
              <a:avLst/>
            </a:prstGeom>
            <a:solidFill>
              <a:srgbClr val="0001FE"/>
            </a:solidFill>
            <a:ln w="12700" cap="flat">
              <a:noFill/>
              <a:miter lim="400000"/>
            </a:ln>
            <a:effectLst/>
          </p:spPr>
          <p:txBody>
            <a:bodyPr wrap="square" lIns="50800" tIns="50800" rIns="50800" bIns="50800" numCol="1" anchor="ctr">
              <a:noAutofit/>
            </a:bodyPr>
            <a:lstStyle/>
            <a:p>
              <a:pPr defTabSz="825500">
                <a:defRPr sz="3200">
                  <a:solidFill>
                    <a:srgbClr val="0001FE"/>
                  </a:solidFill>
                  <a:latin typeface="Helvetica Neue Medium"/>
                  <a:ea typeface="Helvetica Neue Medium"/>
                  <a:cs typeface="Helvetica Neue Medium"/>
                  <a:sym typeface="Helvetica Neue Medium"/>
                </a:defRPr>
              </a:pPr>
              <a:endParaRPr sz="2400"/>
            </a:p>
          </p:txBody>
        </p:sp>
        <p:sp>
          <p:nvSpPr>
            <p:cNvPr id="179" name="1"/>
            <p:cNvSpPr txBox="1"/>
            <p:nvPr/>
          </p:nvSpPr>
          <p:spPr>
            <a:xfrm>
              <a:off x="401319" y="206059"/>
              <a:ext cx="467361" cy="857882"/>
            </a:xfrm>
            <a:prstGeom prst="rect">
              <a:avLst/>
            </a:prstGeom>
            <a:noFill/>
            <a:ln w="12700" cap="flat">
              <a:noFill/>
              <a:miter lim="400000"/>
            </a:ln>
            <a:effectLst/>
          </p:spPr>
          <p:txBody>
            <a:bodyPr wrap="none" lIns="50800" tIns="50800" rIns="50800" bIns="50800" numCol="1" anchor="ctr">
              <a:spAutoFit/>
            </a:bodyPr>
            <a:lstStyle>
              <a:lvl1pPr>
                <a:defRPr sz="5000" b="1">
                  <a:solidFill>
                    <a:srgbClr val="FFFFFF"/>
                  </a:solidFill>
                </a:defRPr>
              </a:lvl1pPr>
            </a:lstStyle>
            <a:p>
              <a:r>
                <a:t>1</a:t>
              </a:r>
            </a:p>
          </p:txBody>
        </p:sp>
      </p:grpSp>
      <p:sp>
        <p:nvSpPr>
          <p:cNvPr id="181" name="Trade on Your Beliefs"/>
          <p:cNvSpPr txBox="1"/>
          <p:nvPr/>
        </p:nvSpPr>
        <p:spPr>
          <a:xfrm>
            <a:off x="12098073" y="6337396"/>
            <a:ext cx="10926752" cy="634808"/>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Trade on Your Beliefs</a:t>
            </a:r>
          </a:p>
        </p:txBody>
      </p:sp>
      <p:sp>
        <p:nvSpPr>
          <p:cNvPr id="182" name="Traders, whom each hold different views and information regarding the variable in question will take position in the market by buying market shares."/>
          <p:cNvSpPr txBox="1"/>
          <p:nvPr/>
        </p:nvSpPr>
        <p:spPr>
          <a:xfrm>
            <a:off x="12163297" y="7188200"/>
            <a:ext cx="10177464" cy="1473200"/>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Traders, whom each hold different views and information regarding the variable in question will take position in the market by buying market shares.</a:t>
            </a:r>
          </a:p>
        </p:txBody>
      </p:sp>
      <p:grpSp>
        <p:nvGrpSpPr>
          <p:cNvPr id="185" name="Группа"/>
          <p:cNvGrpSpPr/>
          <p:nvPr/>
        </p:nvGrpSpPr>
        <p:grpSpPr>
          <a:xfrm>
            <a:off x="10236200" y="6397691"/>
            <a:ext cx="1270000" cy="1270001"/>
            <a:chOff x="0" y="0"/>
            <a:chExt cx="1270000" cy="1270000"/>
          </a:xfrm>
        </p:grpSpPr>
        <p:sp>
          <p:nvSpPr>
            <p:cNvPr id="183" name="Кружок"/>
            <p:cNvSpPr/>
            <p:nvPr/>
          </p:nvSpPr>
          <p:spPr>
            <a:xfrm>
              <a:off x="0" y="0"/>
              <a:ext cx="1270000" cy="1270000"/>
            </a:xfrm>
            <a:prstGeom prst="ellipse">
              <a:avLst/>
            </a:prstGeom>
            <a:solidFill>
              <a:srgbClr val="0001FE"/>
            </a:solidFill>
            <a:ln w="12700" cap="flat">
              <a:noFill/>
              <a:miter lim="400000"/>
            </a:ln>
            <a:effectLst/>
          </p:spPr>
          <p:txBody>
            <a:bodyPr wrap="square" lIns="50800" tIns="50800" rIns="50800" bIns="50800" numCol="1" anchor="ctr">
              <a:noAutofit/>
            </a:bodyPr>
            <a:lstStyle/>
            <a:p>
              <a:pPr defTabSz="825500">
                <a:defRPr sz="3200">
                  <a:solidFill>
                    <a:srgbClr val="0001FE"/>
                  </a:solidFill>
                  <a:latin typeface="Helvetica Neue Medium"/>
                  <a:ea typeface="Helvetica Neue Medium"/>
                  <a:cs typeface="Helvetica Neue Medium"/>
                  <a:sym typeface="Helvetica Neue Medium"/>
                </a:defRPr>
              </a:pPr>
              <a:endParaRPr sz="2400"/>
            </a:p>
          </p:txBody>
        </p:sp>
        <p:sp>
          <p:nvSpPr>
            <p:cNvPr id="184" name="2"/>
            <p:cNvSpPr txBox="1"/>
            <p:nvPr/>
          </p:nvSpPr>
          <p:spPr>
            <a:xfrm>
              <a:off x="401319" y="206059"/>
              <a:ext cx="467361" cy="857882"/>
            </a:xfrm>
            <a:prstGeom prst="rect">
              <a:avLst/>
            </a:prstGeom>
            <a:noFill/>
            <a:ln w="12700" cap="flat">
              <a:noFill/>
              <a:miter lim="400000"/>
            </a:ln>
            <a:effectLst/>
          </p:spPr>
          <p:txBody>
            <a:bodyPr wrap="none" lIns="50800" tIns="50800" rIns="50800" bIns="50800" numCol="1" anchor="ctr">
              <a:spAutoFit/>
            </a:bodyPr>
            <a:lstStyle>
              <a:lvl1pPr>
                <a:defRPr sz="5000" b="1">
                  <a:solidFill>
                    <a:srgbClr val="FFFFFF"/>
                  </a:solidFill>
                </a:defRPr>
              </a:lvl1pPr>
            </a:lstStyle>
            <a:p>
              <a:r>
                <a:t>2</a:t>
              </a:r>
            </a:p>
          </p:txBody>
        </p:sp>
      </p:grpSp>
      <p:sp>
        <p:nvSpPr>
          <p:cNvPr id="186" name="Report the Outcome"/>
          <p:cNvSpPr txBox="1"/>
          <p:nvPr/>
        </p:nvSpPr>
        <p:spPr>
          <a:xfrm>
            <a:off x="12098073" y="9598091"/>
            <a:ext cx="10926752" cy="634807"/>
          </a:xfrm>
          <a:prstGeom prst="rect">
            <a:avLst/>
          </a:prstGeom>
          <a:ln w="12700">
            <a:miter lim="400000"/>
          </a:ln>
        </p:spPr>
        <p:txBody>
          <a:bodyPr lIns="50800" tIns="50800" rIns="50800" bIns="50800" anchor="ctr">
            <a:spAutoFit/>
          </a:bodyPr>
          <a:lstStyle>
            <a:lvl1pPr algn="l">
              <a:defRPr sz="3500" b="1">
                <a:solidFill>
                  <a:srgbClr val="B5C1CA"/>
                </a:solidFill>
              </a:defRPr>
            </a:lvl1pPr>
          </a:lstStyle>
          <a:p>
            <a:r>
              <a:t>Report the Outcome</a:t>
            </a:r>
          </a:p>
        </p:txBody>
      </p:sp>
      <p:sp>
        <p:nvSpPr>
          <p:cNvPr id="187" name="After the conclusion of the event, the designated oracle will report the outcome of the question to Zeitgeist."/>
          <p:cNvSpPr txBox="1"/>
          <p:nvPr/>
        </p:nvSpPr>
        <p:spPr>
          <a:xfrm>
            <a:off x="12163297" y="10448894"/>
            <a:ext cx="10177464" cy="977901"/>
          </a:xfrm>
          <a:prstGeom prst="rect">
            <a:avLst/>
          </a:prstGeom>
          <a:ln w="12700">
            <a:miter lim="400000"/>
          </a:ln>
        </p:spPr>
        <p:txBody>
          <a:bodyPr lIns="50800" tIns="50800" rIns="50800" bIns="50800">
            <a:spAutoFit/>
          </a:bodyPr>
          <a:lstStyle>
            <a:lvl1pPr algn="l">
              <a:lnSpc>
                <a:spcPct val="130000"/>
              </a:lnSpc>
              <a:defRPr sz="2500">
                <a:solidFill>
                  <a:srgbClr val="FFFFFF"/>
                </a:solidFill>
                <a:latin typeface="Verdana" panose="020B0604030504040204"/>
                <a:ea typeface="Verdana" panose="020B0604030504040204"/>
                <a:cs typeface="Verdana" panose="020B0604030504040204"/>
                <a:sym typeface="Verdana" panose="020B0604030504040204"/>
              </a:defRPr>
            </a:lvl1pPr>
          </a:lstStyle>
          <a:p>
            <a:r>
              <a:t>After the conclusion of the event, the designated oracle will report the outcome of the question to Zeitgeist.</a:t>
            </a:r>
          </a:p>
        </p:txBody>
      </p:sp>
      <p:grpSp>
        <p:nvGrpSpPr>
          <p:cNvPr id="190" name="Группа"/>
          <p:cNvGrpSpPr/>
          <p:nvPr/>
        </p:nvGrpSpPr>
        <p:grpSpPr>
          <a:xfrm>
            <a:off x="10236200" y="9658386"/>
            <a:ext cx="1270000" cy="1270001"/>
            <a:chOff x="0" y="0"/>
            <a:chExt cx="1270000" cy="1270000"/>
          </a:xfrm>
        </p:grpSpPr>
        <p:sp>
          <p:nvSpPr>
            <p:cNvPr id="188" name="Кружок"/>
            <p:cNvSpPr/>
            <p:nvPr/>
          </p:nvSpPr>
          <p:spPr>
            <a:xfrm>
              <a:off x="0" y="0"/>
              <a:ext cx="1270000" cy="1270000"/>
            </a:xfrm>
            <a:prstGeom prst="ellipse">
              <a:avLst/>
            </a:prstGeom>
            <a:solidFill>
              <a:srgbClr val="0001FE"/>
            </a:solidFill>
            <a:ln w="12700" cap="flat">
              <a:noFill/>
              <a:miter lim="400000"/>
            </a:ln>
            <a:effectLst/>
          </p:spPr>
          <p:txBody>
            <a:bodyPr wrap="square" lIns="50800" tIns="50800" rIns="50800" bIns="50800" numCol="1" anchor="ctr">
              <a:noAutofit/>
            </a:bodyPr>
            <a:lstStyle/>
            <a:p>
              <a:pPr defTabSz="825500">
                <a:defRPr sz="3200">
                  <a:solidFill>
                    <a:srgbClr val="0001FE"/>
                  </a:solidFill>
                  <a:latin typeface="Helvetica Neue Medium"/>
                  <a:ea typeface="Helvetica Neue Medium"/>
                  <a:cs typeface="Helvetica Neue Medium"/>
                  <a:sym typeface="Helvetica Neue Medium"/>
                </a:defRPr>
              </a:pPr>
              <a:endParaRPr sz="2400"/>
            </a:p>
          </p:txBody>
        </p:sp>
        <p:sp>
          <p:nvSpPr>
            <p:cNvPr id="189" name="3"/>
            <p:cNvSpPr txBox="1"/>
            <p:nvPr/>
          </p:nvSpPr>
          <p:spPr>
            <a:xfrm>
              <a:off x="401319" y="206059"/>
              <a:ext cx="467361" cy="857882"/>
            </a:xfrm>
            <a:prstGeom prst="rect">
              <a:avLst/>
            </a:prstGeom>
            <a:noFill/>
            <a:ln w="12700" cap="flat">
              <a:noFill/>
              <a:miter lim="400000"/>
            </a:ln>
            <a:effectLst/>
          </p:spPr>
          <p:txBody>
            <a:bodyPr wrap="none" lIns="50800" tIns="50800" rIns="50800" bIns="50800" numCol="1" anchor="ctr">
              <a:spAutoFit/>
            </a:bodyPr>
            <a:lstStyle>
              <a:lvl1pPr>
                <a:defRPr sz="5000" b="1">
                  <a:solidFill>
                    <a:srgbClr val="FFFFFF"/>
                  </a:solidFill>
                </a:defRPr>
              </a:lvl1pPr>
            </a:lstStyle>
            <a:p>
              <a:r>
                <a:t>3</a:t>
              </a:r>
            </a:p>
          </p:txBody>
        </p:sp>
      </p:grpSp>
      <p:pic>
        <p:nvPicPr>
          <p:cNvPr id="191"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sp>
        <p:nvSpPr>
          <p:cNvPr id="2" name="How It Works"/>
          <p:cNvSpPr txBox="1"/>
          <p:nvPr/>
        </p:nvSpPr>
        <p:spPr>
          <a:xfrm>
            <a:off x="1209807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atin typeface="微软雅黑" panose="020B0503020204020204" charset="-122"/>
                <a:ea typeface="微软雅黑" panose="020B0503020204020204" charset="-122"/>
                <a:cs typeface="微软雅黑" panose="020B0503020204020204" charset="-122"/>
              </a:rPr>
              <a:t>How it works</a:t>
            </a:r>
            <a:endParaRPr 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Изображение" descr="Изображение"/>
          <p:cNvPicPr>
            <a:picLocks noChangeAspect="1"/>
          </p:cNvPicPr>
          <p:nvPr/>
        </p:nvPicPr>
        <p:blipFill>
          <a:blip r:embed="rId1"/>
          <a:srcRect l="18732"/>
          <a:stretch>
            <a:fillRect/>
          </a:stretch>
        </p:blipFill>
        <p:spPr>
          <a:xfrm>
            <a:off x="27188" y="0"/>
            <a:ext cx="10393162" cy="13716001"/>
          </a:xfrm>
          <a:prstGeom prst="rect">
            <a:avLst/>
          </a:prstGeom>
          <a:ln w="12700">
            <a:miter lim="400000"/>
            <a:headEnd/>
            <a:tailEnd/>
          </a:ln>
        </p:spPr>
      </p:pic>
      <p:pic>
        <p:nvPicPr>
          <p:cNvPr id="168" name="Изображение" descr="Изображение"/>
          <p:cNvPicPr>
            <a:picLocks noChangeAspect="1"/>
          </p:cNvPicPr>
          <p:nvPr/>
        </p:nvPicPr>
        <p:blipFill>
          <a:blip r:embed="rId2"/>
          <a:stretch>
            <a:fillRect/>
          </a:stretch>
        </p:blipFill>
        <p:spPr>
          <a:xfrm>
            <a:off x="1491970" y="940539"/>
            <a:ext cx="3301400" cy="809619"/>
          </a:xfrm>
          <a:prstGeom prst="rect">
            <a:avLst/>
          </a:prstGeom>
          <a:ln w="12700">
            <a:miter lim="400000"/>
            <a:headEnd/>
            <a:tailEnd/>
          </a:ln>
        </p:spPr>
      </p:pic>
      <p:sp>
        <p:nvSpPr>
          <p:cNvPr id="169" name="How It Works"/>
          <p:cNvSpPr txBox="1"/>
          <p:nvPr/>
        </p:nvSpPr>
        <p:spPr>
          <a:xfrm>
            <a:off x="12098073" y="118935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atin typeface="微软雅黑" panose="020B0503020204020204" charset="-122"/>
                <a:ea typeface="微软雅黑" panose="020B0503020204020204" charset="-122"/>
                <a:cs typeface="微软雅黑" panose="020B0503020204020204" charset="-122"/>
              </a:rPr>
              <a:t>How it works</a:t>
            </a:r>
            <a:endParaRPr lang="en-US">
              <a:latin typeface="微软雅黑" panose="020B0503020204020204" charset="-122"/>
              <a:ea typeface="微软雅黑" panose="020B0503020204020204" charset="-122"/>
              <a:cs typeface="微软雅黑" panose="020B0503020204020204" charset="-122"/>
            </a:endParaRPr>
          </a:p>
        </p:txBody>
      </p:sp>
      <p:pic>
        <p:nvPicPr>
          <p:cNvPr id="191" name="Изображение" descr="Изображение"/>
          <p:cNvPicPr>
            <a:picLocks noChangeAspect="1"/>
          </p:cNvPicPr>
          <p:nvPr/>
        </p:nvPicPr>
        <p:blipFill>
          <a:blip r:embed="rId3"/>
          <a:srcRect l="3607"/>
          <a:stretch>
            <a:fillRect/>
          </a:stretch>
        </p:blipFill>
        <p:spPr>
          <a:xfrm>
            <a:off x="959901" y="3714990"/>
            <a:ext cx="11810791" cy="7897616"/>
          </a:xfrm>
          <a:prstGeom prst="rect">
            <a:avLst/>
          </a:prstGeom>
          <a:ln w="12700">
            <a:miter lim="400000"/>
            <a:headEnd/>
            <a:tailEnd/>
          </a:ln>
        </p:spPr>
      </p:pic>
      <p:pic>
        <p:nvPicPr>
          <p:cNvPr id="2" name="图片 1"/>
          <p:cNvPicPr>
            <a:picLocks noChangeAspect="1"/>
          </p:cNvPicPr>
          <p:nvPr/>
        </p:nvPicPr>
        <p:blipFill>
          <a:blip r:embed="rId4"/>
          <a:stretch>
            <a:fillRect/>
          </a:stretch>
        </p:blipFill>
        <p:spPr>
          <a:xfrm>
            <a:off x="2399030" y="5346065"/>
            <a:ext cx="20284440" cy="346519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31" name="Изображение" descr="Изображение"/>
          <p:cNvPicPr>
            <a:picLocks noChangeAspect="1"/>
          </p:cNvPicPr>
          <p:nvPr/>
        </p:nvPicPr>
        <p:blipFill>
          <a:blip r:embed="rId2"/>
          <a:srcRect l="53263"/>
          <a:stretch>
            <a:fillRect/>
          </a:stretch>
        </p:blipFill>
        <p:spPr>
          <a:xfrm flipH="1">
            <a:off x="18391389" y="0"/>
            <a:ext cx="5977084" cy="13716000"/>
          </a:xfrm>
          <a:prstGeom prst="rect">
            <a:avLst/>
          </a:prstGeom>
          <a:ln w="12700">
            <a:miter lim="400000"/>
            <a:headEnd/>
            <a:tailEnd/>
          </a:ln>
        </p:spPr>
      </p:pic>
      <p:sp>
        <p:nvSpPr>
          <p:cNvPr id="169" name="How It Works"/>
          <p:cNvSpPr txBox="1"/>
          <p:nvPr/>
        </p:nvSpPr>
        <p:spPr>
          <a:xfrm>
            <a:off x="9178978" y="832485"/>
            <a:ext cx="10926754" cy="1024890"/>
          </a:xfrm>
          <a:prstGeom prst="rect">
            <a:avLst/>
          </a:prstGeom>
          <a:ln w="12700">
            <a:miter lim="400000"/>
          </a:ln>
        </p:spPr>
        <p:txBody>
          <a:bodyPr lIns="50800" tIns="50800" rIns="50800" bIns="50800" anchor="ctr">
            <a:spAutoFit/>
          </a:bodyPr>
          <a:lstStyle>
            <a:lvl1pPr algn="l">
              <a:defRPr sz="6000" b="1">
                <a:solidFill>
                  <a:srgbClr val="FFFFFF"/>
                </a:solidFill>
              </a:defRPr>
            </a:lvl1pPr>
          </a:lstStyle>
          <a:p>
            <a:r>
              <a:rPr lang="en-US" altLang="zh-CN">
                <a:ea typeface="宋体" panose="02010600030101010101" pitchFamily="2" charset="-122"/>
              </a:rPr>
              <a:t>On-chain Court System </a:t>
            </a:r>
            <a:endParaRPr lang="en-US" altLang="zh-CN">
              <a:ea typeface="宋体" panose="02010600030101010101" pitchFamily="2" charset="-122"/>
            </a:endParaRPr>
          </a:p>
        </p:txBody>
      </p:sp>
      <p:grpSp>
        <p:nvGrpSpPr>
          <p:cNvPr id="2" name="Group 1"/>
          <p:cNvGrpSpPr/>
          <p:nvPr/>
        </p:nvGrpSpPr>
        <p:grpSpPr>
          <a:xfrm rot="0">
            <a:off x="2388870" y="2768600"/>
            <a:ext cx="10838815" cy="2601526"/>
            <a:chOff x="6707124" y="1410006"/>
            <a:chExt cx="4873752" cy="1169707"/>
          </a:xfrm>
          <a:noFill/>
        </p:grpSpPr>
        <p:sp>
          <p:nvSpPr>
            <p:cNvPr id="3" name="Rectangle: Rounded Corners 29"/>
            <p:cNvSpPr/>
            <p:nvPr/>
          </p:nvSpPr>
          <p:spPr>
            <a:xfrm>
              <a:off x="7695590" y="1533424"/>
              <a:ext cx="3885286" cy="104628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3200" noProof="1">
                  <a:solidFill>
                    <a:schemeClr val="bg1"/>
                  </a:solidFill>
                  <a:latin typeface="微软雅黑" panose="020B0503020204020204" charset="-122"/>
                  <a:ea typeface="微软雅黑" panose="020B0503020204020204" charset="-122"/>
                  <a:cs typeface="微软雅黑" panose="020B0503020204020204" charset="-122"/>
                </a:rPr>
                <a:t>ZTG holders can stake their tokens to join the court. These stakers are randomly selected whenever there is an oracle dispute over a specific market.</a:t>
              </a:r>
              <a:endParaRPr lang="en-US" sz="32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4" name="Group 3"/>
            <p:cNvGrpSpPr/>
            <p:nvPr/>
          </p:nvGrpSpPr>
          <p:grpSpPr>
            <a:xfrm>
              <a:off x="6707124" y="1410006"/>
              <a:ext cx="4873752" cy="0"/>
              <a:chOff x="6707124" y="561442"/>
              <a:chExt cx="4873752" cy="0"/>
            </a:xfrm>
            <a:grpFill/>
          </p:grpSpPr>
          <p:cxnSp>
            <p:nvCxnSpPr>
              <p:cNvPr id="5" name="Straight Connector 4"/>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7" name="TextBox 23"/>
            <p:cNvSpPr txBox="1"/>
            <p:nvPr/>
          </p:nvSpPr>
          <p:spPr>
            <a:xfrm>
              <a:off x="6926281" y="1664374"/>
              <a:ext cx="550151" cy="206879"/>
            </a:xfrm>
            <a:prstGeom prst="rect">
              <a:avLst/>
            </a:prstGeom>
            <a:grpFill/>
          </p:spPr>
          <p:txBody>
            <a:bodyPr wrap="square" rtlCol="0" anchor="b">
              <a:spAutoFit/>
            </a:bodyPr>
            <a:lstStyle/>
            <a:p>
              <a:r>
                <a:rPr lang="en-US" sz="2800" b="1" dirty="0"/>
                <a:t>01</a:t>
              </a:r>
              <a:endParaRPr lang="en-US" sz="2800" b="1" dirty="0"/>
            </a:p>
          </p:txBody>
        </p:sp>
      </p:grpSp>
      <p:grpSp>
        <p:nvGrpSpPr>
          <p:cNvPr id="9" name="Group 8"/>
          <p:cNvGrpSpPr/>
          <p:nvPr/>
        </p:nvGrpSpPr>
        <p:grpSpPr>
          <a:xfrm rot="0">
            <a:off x="2388870" y="5498633"/>
            <a:ext cx="10838815" cy="2521964"/>
            <a:chOff x="6707124" y="1339846"/>
            <a:chExt cx="4873752" cy="1133934"/>
          </a:xfrm>
          <a:noFill/>
        </p:grpSpPr>
        <p:sp>
          <p:nvSpPr>
            <p:cNvPr id="10" name="Rectangle: Rounded Corners 32"/>
            <p:cNvSpPr/>
            <p:nvPr/>
          </p:nvSpPr>
          <p:spPr>
            <a:xfrm>
              <a:off x="7695590" y="1339846"/>
              <a:ext cx="3885286" cy="1133934"/>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2800" noProof="1">
                  <a:solidFill>
                    <a:schemeClr val="bg1"/>
                  </a:solidFill>
                  <a:latin typeface="微软雅黑" panose="020B0503020204020204" charset="-122"/>
                  <a:ea typeface="微软雅黑" panose="020B0503020204020204" charset="-122"/>
                  <a:cs typeface="微软雅黑" panose="020B0503020204020204" charset="-122"/>
                </a:rPr>
                <a:t>The </a:t>
              </a:r>
              <a:r>
                <a:rPr lang="en-US" sz="2800">
                  <a:solidFill>
                    <a:schemeClr val="bg1"/>
                  </a:solidFill>
                  <a:latin typeface="微软雅黑" panose="020B0503020204020204" charset="-122"/>
                  <a:ea typeface="微软雅黑" panose="020B0503020204020204" charset="-122"/>
                  <a:cs typeface="微软雅黑" panose="020B0503020204020204" charset="-122"/>
                  <a:sym typeface="+mn-ea"/>
                </a:rPr>
                <a:t>stakers </a:t>
              </a:r>
              <a:r>
                <a:rPr lang="en-US" sz="2800" noProof="1">
                  <a:solidFill>
                    <a:schemeClr val="bg1"/>
                  </a:solidFill>
                  <a:latin typeface="微软雅黑" panose="020B0503020204020204" charset="-122"/>
                  <a:ea typeface="微软雅黑" panose="020B0503020204020204" charset="-122"/>
                  <a:cs typeface="微软雅黑" panose="020B0503020204020204" charset="-122"/>
                </a:rPr>
                <a:t>of the court will be responsible for choosing the true results of the market. The court’s decision may be challenged, which will increasingly increase the number of jurors selected—increasing the stakes each time.</a:t>
              </a:r>
              <a:endParaRPr lang="en-US" sz="28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1" name="Group 10"/>
            <p:cNvGrpSpPr/>
            <p:nvPr/>
          </p:nvGrpSpPr>
          <p:grpSpPr>
            <a:xfrm>
              <a:off x="6707124" y="1410006"/>
              <a:ext cx="4873752" cy="0"/>
              <a:chOff x="6707124" y="561442"/>
              <a:chExt cx="4873752" cy="0"/>
            </a:xfrm>
            <a:grpFill/>
          </p:grpSpPr>
          <p:cxnSp>
            <p:nvCxnSpPr>
              <p:cNvPr id="12" name="Straight Connector 11"/>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14" name="TextBox 34"/>
            <p:cNvSpPr txBox="1"/>
            <p:nvPr/>
          </p:nvSpPr>
          <p:spPr>
            <a:xfrm>
              <a:off x="6926281" y="1496477"/>
              <a:ext cx="550151" cy="206879"/>
            </a:xfrm>
            <a:prstGeom prst="rect">
              <a:avLst/>
            </a:prstGeom>
            <a:grpFill/>
          </p:spPr>
          <p:txBody>
            <a:bodyPr wrap="square" rtlCol="0" anchor="b">
              <a:spAutoFit/>
            </a:bodyPr>
            <a:lstStyle/>
            <a:p>
              <a:r>
                <a:rPr lang="en-US" sz="2800" b="1" dirty="0"/>
                <a:t>02</a:t>
              </a:r>
              <a:endParaRPr lang="en-US" sz="2800" b="1" dirty="0"/>
            </a:p>
          </p:txBody>
        </p:sp>
      </p:grpSp>
      <p:grpSp>
        <p:nvGrpSpPr>
          <p:cNvPr id="16" name="Group 15"/>
          <p:cNvGrpSpPr/>
          <p:nvPr/>
        </p:nvGrpSpPr>
        <p:grpSpPr>
          <a:xfrm rot="0">
            <a:off x="2388870" y="8456464"/>
            <a:ext cx="10838815" cy="2326947"/>
            <a:chOff x="6707124" y="1372109"/>
            <a:chExt cx="4873752" cy="1046250"/>
          </a:xfrm>
          <a:noFill/>
        </p:grpSpPr>
        <p:sp>
          <p:nvSpPr>
            <p:cNvPr id="17" name="Rectangle: Rounded Corners 39"/>
            <p:cNvSpPr/>
            <p:nvPr/>
          </p:nvSpPr>
          <p:spPr>
            <a:xfrm>
              <a:off x="7695590" y="1372109"/>
              <a:ext cx="3885286" cy="1046250"/>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sz="3200" noProof="1">
                  <a:solidFill>
                    <a:schemeClr val="bg1"/>
                  </a:solidFill>
                  <a:latin typeface="微软雅黑" panose="020B0503020204020204" charset="-122"/>
                  <a:ea typeface="微软雅黑" panose="020B0503020204020204" charset="-122"/>
                  <a:cs typeface="微软雅黑" panose="020B0503020204020204" charset="-122"/>
                </a:rPr>
                <a:t>If a subsequent appeal finds that the jurors have incorrectly resolved Oracle's decision, they will be </a:t>
              </a:r>
              <a:r>
                <a:rPr lang="en-US" sz="3200" noProof="1">
                  <a:solidFill>
                    <a:schemeClr val="bg1"/>
                  </a:solidFill>
                  <a:latin typeface="微软雅黑" panose="020B0503020204020204" charset="-122"/>
                  <a:ea typeface="微软雅黑" panose="020B0503020204020204" charset="-122"/>
                  <a:cs typeface="微软雅黑" panose="020B0503020204020204" charset="-122"/>
                </a:rPr>
                <a:t>slashed</a:t>
              </a:r>
              <a:r>
                <a:rPr sz="3200" noProof="1">
                  <a:solidFill>
                    <a:schemeClr val="bg1"/>
                  </a:solidFill>
                  <a:latin typeface="微软雅黑" panose="020B0503020204020204" charset="-122"/>
                  <a:ea typeface="微软雅黑" panose="020B0503020204020204" charset="-122"/>
                  <a:cs typeface="微软雅黑" panose="020B0503020204020204" charset="-122"/>
                </a:rPr>
                <a:t> and confiscated.</a:t>
              </a:r>
              <a:endParaRPr sz="32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8" name="Group 17"/>
            <p:cNvGrpSpPr/>
            <p:nvPr/>
          </p:nvGrpSpPr>
          <p:grpSpPr>
            <a:xfrm>
              <a:off x="6707124" y="1410006"/>
              <a:ext cx="4873752" cy="0"/>
              <a:chOff x="6707124" y="561442"/>
              <a:chExt cx="4873752" cy="0"/>
            </a:xfrm>
            <a:grpFill/>
          </p:grpSpPr>
          <p:cxnSp>
            <p:nvCxnSpPr>
              <p:cNvPr id="19" name="Straight Connector 18"/>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25" name="TextBox 41"/>
            <p:cNvSpPr txBox="1"/>
            <p:nvPr/>
          </p:nvSpPr>
          <p:spPr>
            <a:xfrm>
              <a:off x="6926281" y="1496477"/>
              <a:ext cx="550151" cy="206879"/>
            </a:xfrm>
            <a:prstGeom prst="rect">
              <a:avLst/>
            </a:prstGeom>
            <a:grpFill/>
          </p:spPr>
          <p:txBody>
            <a:bodyPr wrap="square" rtlCol="0" anchor="b">
              <a:spAutoFit/>
            </a:bodyPr>
            <a:lstStyle/>
            <a:p>
              <a:r>
                <a:rPr lang="en-US" sz="2800" b="1" dirty="0"/>
                <a:t>03</a:t>
              </a:r>
              <a:endParaRPr lang="en-US" sz="2800" b="1" dirty="0"/>
            </a:p>
          </p:txBody>
        </p:sp>
      </p:grpSp>
      <p:grpSp>
        <p:nvGrpSpPr>
          <p:cNvPr id="27" name="Group 26"/>
          <p:cNvGrpSpPr/>
          <p:nvPr/>
        </p:nvGrpSpPr>
        <p:grpSpPr>
          <a:xfrm rot="0">
            <a:off x="2388870" y="10852785"/>
            <a:ext cx="10838815" cy="2674934"/>
            <a:chOff x="6707124" y="1410006"/>
            <a:chExt cx="4873752" cy="1202713"/>
          </a:xfrm>
          <a:noFill/>
        </p:grpSpPr>
        <p:sp>
          <p:nvSpPr>
            <p:cNvPr id="28" name="Rectangle: Rounded Corners 46"/>
            <p:cNvSpPr/>
            <p:nvPr/>
          </p:nvSpPr>
          <p:spPr>
            <a:xfrm>
              <a:off x="7695590" y="1473468"/>
              <a:ext cx="3885286" cy="113925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r>
                <a:rPr lang="en-US" sz="2800" noProof="1">
                  <a:solidFill>
                    <a:schemeClr val="bg1"/>
                  </a:solidFill>
                  <a:latin typeface="微软雅黑" panose="020B0503020204020204" charset="-122"/>
                  <a:ea typeface="微软雅黑" panose="020B0503020204020204" charset="-122"/>
                  <a:cs typeface="微软雅黑" panose="020B0503020204020204" charset="-122"/>
                </a:rPr>
                <a:t>After a certain number of quorums have been created and the real result of the market is asked, if there is still a dispute, the case will be transferred to a global vote of all ZTG holders to report the result.</a:t>
              </a:r>
              <a:endParaRPr lang="en-US" sz="2800" noProof="1">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53" name="Group 52"/>
            <p:cNvGrpSpPr/>
            <p:nvPr/>
          </p:nvGrpSpPr>
          <p:grpSpPr>
            <a:xfrm>
              <a:off x="6707124" y="1410006"/>
              <a:ext cx="4873752" cy="0"/>
              <a:chOff x="6707124" y="561442"/>
              <a:chExt cx="4873752" cy="0"/>
            </a:xfrm>
            <a:grpFill/>
          </p:grpSpPr>
          <p:cxnSp>
            <p:nvCxnSpPr>
              <p:cNvPr id="54" name="Straight Connector 53"/>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56" name="TextBox 48"/>
            <p:cNvSpPr txBox="1"/>
            <p:nvPr/>
          </p:nvSpPr>
          <p:spPr>
            <a:xfrm>
              <a:off x="6926281" y="1698551"/>
              <a:ext cx="550151" cy="234675"/>
            </a:xfrm>
            <a:prstGeom prst="rect">
              <a:avLst/>
            </a:prstGeom>
            <a:grpFill/>
          </p:spPr>
          <p:txBody>
            <a:bodyPr wrap="square" rtlCol="0" anchor="b">
              <a:spAutoFit/>
            </a:bodyPr>
            <a:lstStyle/>
            <a:p>
              <a:r>
                <a:rPr lang="en-US" sz="2800" b="1" dirty="0"/>
                <a:t>04</a:t>
              </a:r>
              <a:endParaRPr lang="en-US" sz="2800" b="1" dirty="0"/>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Изображение" descr="Изображение"/>
          <p:cNvPicPr>
            <a:picLocks noChangeAspect="1"/>
          </p:cNvPicPr>
          <p:nvPr/>
        </p:nvPicPr>
        <p:blipFill>
          <a:blip r:embed="rId1"/>
          <a:stretch>
            <a:fillRect/>
          </a:stretch>
        </p:blipFill>
        <p:spPr>
          <a:xfrm>
            <a:off x="1491970" y="940539"/>
            <a:ext cx="3301400" cy="809619"/>
          </a:xfrm>
          <a:prstGeom prst="rect">
            <a:avLst/>
          </a:prstGeom>
          <a:ln w="12700">
            <a:miter lim="400000"/>
            <a:headEnd/>
            <a:tailEnd/>
          </a:ln>
        </p:spPr>
      </p:pic>
      <p:pic>
        <p:nvPicPr>
          <p:cNvPr id="219" name="Изображение" descr="Изображение"/>
          <p:cNvPicPr>
            <a:picLocks noChangeAspect="1"/>
          </p:cNvPicPr>
          <p:nvPr/>
        </p:nvPicPr>
        <p:blipFill>
          <a:blip r:embed="rId2"/>
          <a:stretch>
            <a:fillRect/>
          </a:stretch>
        </p:blipFill>
        <p:spPr>
          <a:xfrm>
            <a:off x="0" y="8322230"/>
            <a:ext cx="24384000" cy="5402740"/>
          </a:xfrm>
          <a:prstGeom prst="rect">
            <a:avLst/>
          </a:prstGeom>
          <a:ln w="12700">
            <a:miter lim="400000"/>
            <a:headEnd/>
            <a:tailEnd/>
          </a:ln>
        </p:spPr>
      </p:pic>
      <p:grpSp>
        <p:nvGrpSpPr>
          <p:cNvPr id="225" name="Группа"/>
          <p:cNvGrpSpPr/>
          <p:nvPr/>
        </p:nvGrpSpPr>
        <p:grpSpPr>
          <a:xfrm>
            <a:off x="1531674" y="12104436"/>
            <a:ext cx="5617981" cy="473711"/>
            <a:chOff x="0" y="0"/>
            <a:chExt cx="5617980" cy="473710"/>
          </a:xfrm>
        </p:grpSpPr>
        <p:sp>
          <p:nvSpPr>
            <p:cNvPr id="220" name="1"/>
            <p:cNvSpPr txBox="1"/>
            <p:nvPr/>
          </p:nvSpPr>
          <p:spPr>
            <a:xfrm>
              <a:off x="0" y="0"/>
              <a:ext cx="1315115"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1</a:t>
              </a:r>
            </a:p>
          </p:txBody>
        </p:sp>
        <p:sp>
          <p:nvSpPr>
            <p:cNvPr id="221" name="Zeitgeist"/>
            <p:cNvSpPr txBox="1"/>
            <p:nvPr/>
          </p:nvSpPr>
          <p:spPr>
            <a:xfrm>
              <a:off x="961651" y="0"/>
              <a:ext cx="1952248"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Zeitgeist</a:t>
              </a:r>
            </a:p>
          </p:txBody>
        </p:sp>
        <p:sp>
          <p:nvSpPr>
            <p:cNvPr id="222" name="Presentation"/>
            <p:cNvSpPr txBox="1"/>
            <p:nvPr/>
          </p:nvSpPr>
          <p:spPr>
            <a:xfrm>
              <a:off x="3067240" y="0"/>
              <a:ext cx="2550741" cy="473711"/>
            </a:xfrm>
            <a:prstGeom prst="rect">
              <a:avLst/>
            </a:prstGeom>
            <a:noFill/>
            <a:ln w="12700" cap="flat">
              <a:noFill/>
              <a:miter lim="400000"/>
            </a:ln>
            <a:effectLst/>
          </p:spPr>
          <p:txBody>
            <a:bodyPr wrap="square" lIns="50800" tIns="50800" rIns="50800" bIns="50800" numCol="1" anchor="ctr">
              <a:spAutoFit/>
            </a:bodyPr>
            <a:lstStyle>
              <a:lvl1pPr algn="l">
                <a:defRPr sz="2500">
                  <a:solidFill>
                    <a:srgbClr val="FFFFFF"/>
                  </a:solidFill>
                </a:defRPr>
              </a:lvl1pPr>
            </a:lstStyle>
            <a:p>
              <a:r>
                <a:t>Presentation</a:t>
              </a:r>
            </a:p>
          </p:txBody>
        </p:sp>
        <p:sp>
          <p:nvSpPr>
            <p:cNvPr id="223" name="Кружок"/>
            <p:cNvSpPr/>
            <p:nvPr/>
          </p:nvSpPr>
          <p:spPr>
            <a:xfrm>
              <a:off x="2625863"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endParaRPr sz="2400"/>
            </a:p>
          </p:txBody>
        </p:sp>
        <p:sp>
          <p:nvSpPr>
            <p:cNvPr id="224" name="Кружок"/>
            <p:cNvSpPr/>
            <p:nvPr/>
          </p:nvSpPr>
          <p:spPr>
            <a:xfrm>
              <a:off x="595704" y="216368"/>
              <a:ext cx="123706" cy="12370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5500">
                <a:defRPr sz="2500">
                  <a:solidFill>
                    <a:srgbClr val="FFFFFF"/>
                  </a:solidFill>
                  <a:latin typeface="Helvetica Neue Medium"/>
                  <a:ea typeface="Helvetica Neue Medium"/>
                  <a:cs typeface="Helvetica Neue Medium"/>
                  <a:sym typeface="Helvetica Neue Medium"/>
                </a:defRPr>
              </a:pPr>
              <a:endParaRPr sz="2400"/>
            </a:p>
          </p:txBody>
        </p:sp>
      </p:grpSp>
      <p:pic>
        <p:nvPicPr>
          <p:cNvPr id="3" name="图片 2" descr="E6q3M2CWUAASwjX"/>
          <p:cNvPicPr>
            <a:picLocks noChangeAspect="1"/>
          </p:cNvPicPr>
          <p:nvPr/>
        </p:nvPicPr>
        <p:blipFill>
          <a:blip r:embed="rId3"/>
          <a:stretch>
            <a:fillRect/>
          </a:stretch>
        </p:blipFill>
        <p:spPr>
          <a:xfrm>
            <a:off x="85725" y="48260"/>
            <a:ext cx="24312880" cy="1367599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38809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a:rPr>
              <a:t>Prediction Market</a:t>
            </a:r>
            <a:br>
              <a:rPr lang="en-US" b="1" i="0" u="none" strike="noStrike" cap="none">
                <a:solidFill>
                  <a:srgbClr val="B5C1CA"/>
                </a:solidFill>
                <a:latin typeface="Helvetica Neue"/>
                <a:ea typeface="Helvetica Neue"/>
                <a:cs typeface="Helvetica Neue"/>
                <a:sym typeface="Helvetica Neue"/>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400155" y="7434580"/>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marL="0" lvl="0" indent="0" algn="l" rtl="0">
              <a:spcBef>
                <a:spcPts val="0"/>
              </a:spcBef>
              <a:spcAft>
                <a:spcPts val="0"/>
              </a:spcAft>
              <a:buNone/>
            </a:pPr>
            <a:endParaRPr lang="zh-CN" altLang="en-US" sz="6000">
              <a:solidFill>
                <a:schemeClr val="bg1"/>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5073</Words>
  <Application>WPS 演示</Application>
  <PresentationFormat/>
  <Paragraphs>188</Paragraphs>
  <Slides>21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宋体</vt:lpstr>
      <vt:lpstr>Wingdings</vt:lpstr>
      <vt:lpstr>Helvetica Neue</vt:lpstr>
      <vt:lpstr>Helvetica Neue Medium</vt:lpstr>
      <vt:lpstr>微软雅黑</vt:lpstr>
      <vt:lpstr>Exo 2</vt:lpstr>
      <vt:lpstr>Verdana</vt:lpstr>
      <vt:lpstr>Arial Unicode MS</vt:lpstr>
      <vt:lpstr>Wingdings</vt:lpstr>
      <vt:lpstr>Calibri</vt:lpstr>
      <vt:lpstr>Segoe Print</vt:lpstr>
      <vt:lpstr>Helvetica Neue</vt:lpstr>
      <vt:lpstr>21_BasicWhite</vt:lpstr>
      <vt:lpstr>PowerPoint 演示文稿</vt:lpstr>
      <vt:lpstr>PowerPoint 演示文稿</vt:lpstr>
      <vt:lpstr>Zeitgeist Introduction </vt:lpstr>
      <vt:lpstr>PowerPoint 演示文稿</vt:lpstr>
      <vt:lpstr>PowerPoint 演示文稿</vt:lpstr>
      <vt:lpstr>PowerPoint 演示文稿</vt:lpstr>
      <vt:lpstr>PowerPoint 演示文稿</vt:lpstr>
      <vt:lpstr>PowerPoint 演示文稿</vt:lpstr>
      <vt:lpstr>Prediction Market </vt:lpstr>
      <vt:lpstr>PowerPoint 演示文稿</vt:lpstr>
      <vt:lpstr>PowerPoint 演示文稿</vt:lpstr>
      <vt:lpstr>PowerPoint 演示文稿</vt:lpstr>
      <vt:lpstr>Futarchy </vt:lpstr>
      <vt:lpstr>PowerPoint 演示文稿</vt:lpstr>
      <vt:lpstr>Crowdloan </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yukai</cp:lastModifiedBy>
  <cp:revision>29</cp:revision>
  <dcterms:created xsi:type="dcterms:W3CDTF">2021-09-23T14:28:00Z</dcterms:created>
  <dcterms:modified xsi:type="dcterms:W3CDTF">2021-12-01T00:44:08Z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DF427DFEACD740F79CB0F2AABB97A48F</vt:lpwstr>
  </property>
  <property fmtid="{D5CDD505-2E9C-101B-9397-08002B2CF9AE}" pid="3" name="KSOProductBuildVer">
    <vt:lpwstr>2052-11.1.0.11115</vt:lpwstr>
  </property>
</Properties>
</file>